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5"/>
  </p:notesMasterIdLst>
  <p:sldIdLst>
    <p:sldId id="366" r:id="rId3"/>
    <p:sldId id="351" r:id="rId4"/>
    <p:sldId id="353" r:id="rId5"/>
    <p:sldId id="299" r:id="rId6"/>
    <p:sldId id="258" r:id="rId7"/>
    <p:sldId id="266" r:id="rId8"/>
    <p:sldId id="382" r:id="rId9"/>
    <p:sldId id="264" r:id="rId10"/>
    <p:sldId id="269" r:id="rId11"/>
    <p:sldId id="271" r:id="rId12"/>
    <p:sldId id="352" r:id="rId13"/>
    <p:sldId id="357" r:id="rId14"/>
    <p:sldId id="354" r:id="rId15"/>
    <p:sldId id="374" r:id="rId16"/>
    <p:sldId id="375" r:id="rId17"/>
    <p:sldId id="376" r:id="rId18"/>
    <p:sldId id="301" r:id="rId19"/>
    <p:sldId id="263" r:id="rId20"/>
    <p:sldId id="273" r:id="rId21"/>
    <p:sldId id="378" r:id="rId22"/>
    <p:sldId id="304" r:id="rId23"/>
    <p:sldId id="361" r:id="rId24"/>
    <p:sldId id="362" r:id="rId25"/>
    <p:sldId id="276" r:id="rId26"/>
    <p:sldId id="364" r:id="rId27"/>
    <p:sldId id="372" r:id="rId28"/>
    <p:sldId id="373" r:id="rId29"/>
    <p:sldId id="371" r:id="rId30"/>
    <p:sldId id="355" r:id="rId31"/>
    <p:sldId id="381" r:id="rId32"/>
    <p:sldId id="350" r:id="rId33"/>
    <p:sldId id="2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 Nga" initials="LN" lastIdx="1" clrIdx="0">
    <p:extLst>
      <p:ext uri="{19B8F6BF-5375-455C-9EA6-DF929625EA0E}">
        <p15:presenceInfo xmlns:p15="http://schemas.microsoft.com/office/powerpoint/2012/main" userId="57722c63d226f9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5050"/>
    <a:srgbClr val="FDF580"/>
    <a:srgbClr val="E5CD8B"/>
    <a:srgbClr val="0000FF"/>
    <a:srgbClr val="FFE198"/>
    <a:srgbClr val="D2ECF3"/>
    <a:srgbClr val="DCF3FB"/>
    <a:srgbClr val="F4E8B4"/>
    <a:srgbClr val="F6EA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8" autoAdjust="0"/>
    <p:restoredTop sz="94394" autoAdjust="0"/>
  </p:normalViewPr>
  <p:slideViewPr>
    <p:cSldViewPr snapToGrid="0">
      <p:cViewPr varScale="1">
        <p:scale>
          <a:sx n="79" d="100"/>
          <a:sy n="79" d="100"/>
        </p:scale>
        <p:origin x="547" y="7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11/09/2023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FF0D-3108-4406-A6C2-4DB64F82457E}" type="slidenum">
              <a:rPr lang="en-US" smtClean="0"/>
              <a:t>1</a:t>
            </a:fld>
            <a:endParaRPr lang="en-US"/>
          </a:p>
        </p:txBody>
      </p:sp>
    </p:spTree>
    <p:extLst>
      <p:ext uri="{BB962C8B-B14F-4D97-AF65-F5344CB8AC3E}">
        <p14:creationId xmlns:p14="http://schemas.microsoft.com/office/powerpoint/2010/main" val="3402681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FF0D-3108-4406-A6C2-4DB64F82457E}" type="slidenum">
              <a:rPr lang="en-US" smtClean="0"/>
              <a:t>2</a:t>
            </a:fld>
            <a:endParaRPr lang="en-US"/>
          </a:p>
        </p:txBody>
      </p:sp>
    </p:spTree>
    <p:extLst>
      <p:ext uri="{BB962C8B-B14F-4D97-AF65-F5344CB8AC3E}">
        <p14:creationId xmlns:p14="http://schemas.microsoft.com/office/powerpoint/2010/main" val="2574660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37FF0D-3108-4406-A6C2-4DB64F82457E}" type="slidenum">
              <a:rPr lang="en-US" smtClean="0"/>
              <a:t>3</a:t>
            </a:fld>
            <a:endParaRPr lang="en-US"/>
          </a:p>
        </p:txBody>
      </p:sp>
    </p:spTree>
    <p:extLst>
      <p:ext uri="{BB962C8B-B14F-4D97-AF65-F5344CB8AC3E}">
        <p14:creationId xmlns:p14="http://schemas.microsoft.com/office/powerpoint/2010/main" val="1452269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01F65FA-429F-4373-9479-4C6A1C9316A2}" type="slidenum">
              <a:rPr lang="zh-CN" altLang="en-US" smtClean="0"/>
              <a:t>4</a:t>
            </a:fld>
            <a:endParaRPr lang="zh-CN" altLang="en-US"/>
          </a:p>
        </p:txBody>
      </p:sp>
    </p:spTree>
    <p:extLst>
      <p:ext uri="{BB962C8B-B14F-4D97-AF65-F5344CB8AC3E}">
        <p14:creationId xmlns:p14="http://schemas.microsoft.com/office/powerpoint/2010/main" val="1808485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37FF0D-3108-4406-A6C2-4DB64F82457E}" type="slidenum">
              <a:rPr lang="en-US" smtClean="0"/>
              <a:t>5</a:t>
            </a:fld>
            <a:endParaRPr lang="en-US"/>
          </a:p>
        </p:txBody>
      </p:sp>
    </p:spTree>
    <p:extLst>
      <p:ext uri="{BB962C8B-B14F-4D97-AF65-F5344CB8AC3E}">
        <p14:creationId xmlns:p14="http://schemas.microsoft.com/office/powerpoint/2010/main" val="3964670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37FF0D-3108-4406-A6C2-4DB64F82457E}" type="slidenum">
              <a:rPr lang="en-US" smtClean="0"/>
              <a:t>18</a:t>
            </a:fld>
            <a:endParaRPr lang="en-US"/>
          </a:p>
        </p:txBody>
      </p:sp>
    </p:spTree>
    <p:extLst>
      <p:ext uri="{BB962C8B-B14F-4D97-AF65-F5344CB8AC3E}">
        <p14:creationId xmlns:p14="http://schemas.microsoft.com/office/powerpoint/2010/main" val="2178637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37FF0D-3108-4406-A6C2-4DB64F82457E}" type="slidenum">
              <a:rPr lang="en-US" smtClean="0"/>
              <a:t>19</a:t>
            </a:fld>
            <a:endParaRPr lang="en-US"/>
          </a:p>
        </p:txBody>
      </p:sp>
    </p:spTree>
    <p:extLst>
      <p:ext uri="{BB962C8B-B14F-4D97-AF65-F5344CB8AC3E}">
        <p14:creationId xmlns:p14="http://schemas.microsoft.com/office/powerpoint/2010/main" val="2161594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11/09/2023</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11/09/2023</a:t>
            </a:fld>
            <a:endParaRPr lang="en-US"/>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11/09/2023</a:t>
            </a:fld>
            <a:endParaRPr lang="en-US"/>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11/09/2023</a:t>
            </a:fld>
            <a:endParaRPr lang="en-US"/>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11/09/2023</a:t>
            </a:fld>
            <a:endParaRPr lang="en-US"/>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11/09/2023</a:t>
            </a:fld>
            <a:endParaRPr lang="en-US"/>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11/09/2023</a:t>
            </a:fld>
            <a:endParaRPr lang="en-US"/>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11/09/2023</a:t>
            </a:fld>
            <a:endParaRPr lang="en-US"/>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11/09/2023</a:t>
            </a:fld>
            <a:endParaRPr lang="en-US"/>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11/09/2023</a:t>
            </a:fld>
            <a:endParaRPr lang="en-US"/>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11/09/2023</a:t>
            </a:fld>
            <a:endParaRPr lang="en-US"/>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11/09/2023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11/09/2023</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11/09/2023</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11/09/2023</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514610-BC8D-4751-B643-A91A5D6AB2AC}" type="datetimeFigureOut">
              <a:rPr lang="en-US" smtClean="0"/>
              <a:t>11/09/2023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95423C-F5B5-416F-B010-FF6F83C80ADA}" type="slidenum">
              <a:rPr lang="en-US" smtClean="0"/>
              <a:t>‹#›</a:t>
            </a:fld>
            <a:endParaRPr lang="en-US"/>
          </a:p>
        </p:txBody>
      </p:sp>
    </p:spTree>
    <p:extLst>
      <p:ext uri="{BB962C8B-B14F-4D97-AF65-F5344CB8AC3E}">
        <p14:creationId xmlns:p14="http://schemas.microsoft.com/office/powerpoint/2010/main" val="1048167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5349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508000" y="4853412"/>
            <a:ext cx="11277600" cy="1222375"/>
          </a:xfrm>
        </p:spPr>
        <p:txBody>
          <a:bodyPr anchor="t"/>
          <a:lstStyle/>
          <a:p>
            <a:r>
              <a:rPr kumimoji="0" lang="en-US"/>
              <a:t>Click to edit Master title style</a:t>
            </a:r>
          </a:p>
        </p:txBody>
      </p:sp>
      <p:sp>
        <p:nvSpPr>
          <p:cNvPr id="9" name="Subtitle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7C6662AC-A369-4D70-88AD-1C73A87EEAD0}" type="datetimeFigureOut">
              <a:rPr lang="zh-CN" altLang="en-US" smtClean="0"/>
              <a:t>2023/9/11</a:t>
            </a:fld>
            <a:endParaRPr lang="zh-CN" altLang="en-US"/>
          </a:p>
        </p:txBody>
      </p:sp>
      <p:sp>
        <p:nvSpPr>
          <p:cNvPr id="2" name="Footer Placeholder 1"/>
          <p:cNvSpPr>
            <a:spLocks noGrp="1"/>
          </p:cNvSpPr>
          <p:nvPr>
            <p:ph type="ftr" sz="quarter" idx="11"/>
          </p:nvPr>
        </p:nvSpPr>
        <p:spPr/>
        <p:txBody>
          <a:bodyPr/>
          <a:lstStyle/>
          <a:p>
            <a:endParaRPr lang="zh-CN" altLang="en-US"/>
          </a:p>
        </p:txBody>
      </p:sp>
      <p:sp>
        <p:nvSpPr>
          <p:cNvPr id="15" name="Slide Number Placeholder 14"/>
          <p:cNvSpPr>
            <a:spLocks noGrp="1"/>
          </p:cNvSpPr>
          <p:nvPr>
            <p:ph type="sldNum" sz="quarter" idx="12"/>
          </p:nvPr>
        </p:nvSpPr>
        <p:spPr>
          <a:xfrm>
            <a:off x="10972800" y="6473952"/>
            <a:ext cx="1011936" cy="246888"/>
          </a:xfrm>
        </p:spPr>
        <p:txBody>
          <a:bodyPr/>
          <a:lstStyle/>
          <a:p>
            <a:fld id="{929447A0-8F3A-4CEC-AF03-0972B3128EE1}" type="slidenum">
              <a:rPr lang="zh-CN" altLang="en-US" smtClean="0"/>
              <a:t>‹#›</a:t>
            </a:fld>
            <a:endParaRPr lang="zh-CN" altLang="en-US"/>
          </a:p>
        </p:txBody>
      </p:sp>
    </p:spTree>
    <p:extLst>
      <p:ext uri="{BB962C8B-B14F-4D97-AF65-F5344CB8AC3E}">
        <p14:creationId xmlns:p14="http://schemas.microsoft.com/office/powerpoint/2010/main" val="373771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498AE0F-0BA2-4AA7-A579-FD42E3DDC99E}" type="slidenum">
              <a:rPr lang="en-US"/>
              <a:pPr/>
              <a:t>‹#›</a:t>
            </a:fld>
            <a:endParaRPr lang="en-US"/>
          </a:p>
        </p:txBody>
      </p:sp>
    </p:spTree>
    <p:extLst>
      <p:ext uri="{BB962C8B-B14F-4D97-AF65-F5344CB8AC3E}">
        <p14:creationId xmlns:p14="http://schemas.microsoft.com/office/powerpoint/2010/main" val="500593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11/09/2023</a:t>
            </a:fld>
            <a:endParaRPr lang="en-US"/>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E9974-F0DC-4DB8-9A38-2F8F55216D11}" type="datetime1">
              <a:rPr lang="en-US" smtClean="0"/>
              <a:t>11/09/2023</a:t>
            </a:fld>
            <a:endParaRPr lang="en-US"/>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 id="2147483673" r:id="rId6"/>
    <p:sldLayoutId id="2147483674" r:id="rId7"/>
    <p:sldLayoutId id="2147483675" r:id="rId8"/>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0DC4E-CFE1-4DE4-BA6A-B2F2775B3CE8}" type="datetime1">
              <a:rPr lang="en-US" smtClean="0"/>
              <a:t>11/09/2023</a:t>
            </a:fld>
            <a:endParaRPr lang="en-US"/>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9.jp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slide" Target="slide22.xml"/><Relationship Id="rId7" Type="http://schemas.openxmlformats.org/officeDocument/2006/relationships/slide" Target="slide29.xml"/><Relationship Id="rId2" Type="http://schemas.openxmlformats.org/officeDocument/2006/relationships/image" Target="../media/image20.jpeg"/><Relationship Id="rId1" Type="http://schemas.openxmlformats.org/officeDocument/2006/relationships/slideLayout" Target="../slideLayouts/slideLayout6.xml"/><Relationship Id="rId6" Type="http://schemas.openxmlformats.org/officeDocument/2006/relationships/slide" Target="slide25.xml"/><Relationship Id="rId5" Type="http://schemas.openxmlformats.org/officeDocument/2006/relationships/slide" Target="slide24.xml"/><Relationship Id="rId4" Type="http://schemas.openxmlformats.org/officeDocument/2006/relationships/slide" Target="slide23.xml"/><Relationship Id="rId9" Type="http://schemas.openxmlformats.org/officeDocument/2006/relationships/slide" Target="slide3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image" Target="../media/image23.gif"/><Relationship Id="rId5" Type="http://schemas.openxmlformats.org/officeDocument/2006/relationships/image" Target="../media/image22.png"/><Relationship Id="rId4" Type="http://schemas.openxmlformats.org/officeDocument/2006/relationships/image" Target="../media/image21.jpg"/></Relationships>
</file>

<file path=ppt/slides/_rels/slide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slide" Target="slide7.xm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9.xml"/></Relationships>
</file>

<file path=ppt/slides/_rels/slide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8">
            <a:extLst>
              <a:ext uri="{FF2B5EF4-FFF2-40B4-BE49-F238E27FC236}">
                <a16:creationId xmlns:a16="http://schemas.microsoft.com/office/drawing/2014/main" id="{95C6B5DA-DDE3-4156-A8A6-B9740C3C6261}"/>
              </a:ext>
            </a:extLst>
          </p:cNvPr>
          <p:cNvSpPr txBox="1">
            <a:spLocks noChangeArrowheads="1"/>
          </p:cNvSpPr>
          <p:nvPr/>
        </p:nvSpPr>
        <p:spPr bwMode="auto">
          <a:xfrm>
            <a:off x="2064400" y="2410329"/>
            <a:ext cx="87754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QUANG CẢNH</a:t>
            </a:r>
            <a:r>
              <a:rPr kumimoji="0" lang="en-US" sz="3600" b="1" i="0" u="none" strike="noStrike" kern="1200" cap="none" spc="0" normalizeH="0" noProof="0">
                <a:ln>
                  <a:noFill/>
                </a:ln>
                <a:solidFill>
                  <a:srgbClr val="FF0000"/>
                </a:solidFill>
                <a:effectLst/>
                <a:uLnTx/>
                <a:uFillTx/>
                <a:latin typeface="Times New Roman" panose="02020603050405020304" pitchFamily="18" charset="0"/>
                <a:ea typeface="+mn-ea"/>
                <a:cs typeface="Times New Roman" panose="02020603050405020304" pitchFamily="18" charset="0"/>
              </a:rPr>
              <a:t> LÀNG MẠC NGÀY MÙA</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FF04F1F3-974F-4088-93AC-1FD58376BF47}"/>
              </a:ext>
            </a:extLst>
          </p:cNvPr>
          <p:cNvSpPr txBox="1"/>
          <p:nvPr/>
        </p:nvSpPr>
        <p:spPr>
          <a:xfrm>
            <a:off x="5403780" y="1843882"/>
            <a:ext cx="2077854"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TẬP</a:t>
            </a:r>
            <a:r>
              <a:rPr kumimoji="0" lang="en-US" sz="2400" b="1" i="0" u="none" strike="noStrike" kern="1200" cap="none" spc="0" normalizeH="0" noProof="0">
                <a:ln>
                  <a:noFill/>
                </a:ln>
                <a:solidFill>
                  <a:srgbClr val="0000FF"/>
                </a:solidFill>
                <a:effectLst/>
                <a:uLnTx/>
                <a:uFillTx/>
                <a:latin typeface="Times New Roman" panose="02020603050405020304" pitchFamily="18" charset="0"/>
                <a:ea typeface="+mn-ea"/>
                <a:cs typeface="Times New Roman" panose="02020603050405020304" pitchFamily="18" charset="0"/>
              </a:rPr>
              <a:t> ĐỌC</a:t>
            </a:r>
            <a:endParaRPr kumimoji="0" lang="vi-VN" sz="2400" b="1" i="0" u="none" strike="noStrike" kern="1200" cap="none" spc="0" normalizeH="0" baseline="0" noProof="0" dirty="0">
              <a:ln>
                <a:noFill/>
              </a:ln>
              <a:solidFill>
                <a:prstClr val="black"/>
              </a:solidFill>
              <a:effectLst/>
              <a:uLnTx/>
              <a:uFillTx/>
              <a:latin typeface="Arial" panose="020B0604020202020204" pitchFamily="34" charset="0"/>
              <a:ea typeface="+mn-ea"/>
            </a:endParaRPr>
          </a:p>
        </p:txBody>
      </p:sp>
    </p:spTree>
    <p:extLst>
      <p:ext uri="{BB962C8B-B14F-4D97-AF65-F5344CB8AC3E}">
        <p14:creationId xmlns:p14="http://schemas.microsoft.com/office/powerpoint/2010/main" val="161696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a:hlinkClick r:id="rId3" action="ppaction://hlinksldjump"/>
            <a:extLst>
              <a:ext uri="{FF2B5EF4-FFF2-40B4-BE49-F238E27FC236}">
                <a16:creationId xmlns:a16="http://schemas.microsoft.com/office/drawing/2014/main" id="{EF6C0E5E-5380-4F2E-962E-D0BC97128E39}"/>
              </a:ext>
            </a:extLst>
          </p:cNvPr>
          <p:cNvSpPr/>
          <p:nvPr/>
        </p:nvSpPr>
        <p:spPr>
          <a:xfrm>
            <a:off x="11624326" y="6400800"/>
            <a:ext cx="541867" cy="457200"/>
          </a:xfrm>
          <a:prstGeom prst="hexagon">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 Box 6">
            <a:extLst>
              <a:ext uri="{FF2B5EF4-FFF2-40B4-BE49-F238E27FC236}">
                <a16:creationId xmlns:a16="http://schemas.microsoft.com/office/drawing/2014/main" id="{390B1F62-AF77-4A3E-8F0E-92409661F547}"/>
              </a:ext>
            </a:extLst>
          </p:cNvPr>
          <p:cNvSpPr txBox="1">
            <a:spLocks noChangeArrowheads="1"/>
          </p:cNvSpPr>
          <p:nvPr/>
        </p:nvSpPr>
        <p:spPr bwMode="auto">
          <a:xfrm>
            <a:off x="1016000" y="896257"/>
            <a:ext cx="7355681" cy="1015663"/>
          </a:xfrm>
          <a:prstGeom prst="rect">
            <a:avLst/>
          </a:prstGeom>
          <a:solidFill>
            <a:srgbClr val="FFE198"/>
          </a:solidFill>
          <a:ln w="9525">
            <a:noFill/>
            <a:miter lim="800000"/>
            <a:headEnd/>
            <a:tailEnd/>
          </a:ln>
        </p:spPr>
        <p:txBody>
          <a:bodyPr wrap="square">
            <a:spAutoFit/>
          </a:bodyPr>
          <a:lstStyle/>
          <a:p>
            <a:pPr algn="ctr">
              <a:spcBef>
                <a:spcPct val="50000"/>
              </a:spcBef>
            </a:pPr>
            <a:r>
              <a:rPr lang="en-US" sz="6000" b="1" i="1">
                <a:solidFill>
                  <a:srgbClr val="000000"/>
                </a:solidFill>
                <a:latin typeface="Times  New Roman"/>
              </a:rPr>
              <a:t>Chúc mừng bạn!</a:t>
            </a:r>
          </a:p>
        </p:txBody>
      </p:sp>
      <p:pic>
        <p:nvPicPr>
          <p:cNvPr id="6" name="Picture 5">
            <a:extLst>
              <a:ext uri="{FF2B5EF4-FFF2-40B4-BE49-F238E27FC236}">
                <a16:creationId xmlns:a16="http://schemas.microsoft.com/office/drawing/2014/main" id="{87F71C99-5357-4A92-87AC-263809C704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3840" y="2487514"/>
            <a:ext cx="4655457" cy="3763161"/>
          </a:xfrm>
          <a:prstGeom prst="rect">
            <a:avLst/>
          </a:prstGeom>
        </p:spPr>
      </p:pic>
    </p:spTree>
    <p:extLst>
      <p:ext uri="{BB962C8B-B14F-4D97-AF65-F5344CB8AC3E}">
        <p14:creationId xmlns:p14="http://schemas.microsoft.com/office/powerpoint/2010/main" val="16399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 Box 5">
            <a:extLst>
              <a:ext uri="{FF2B5EF4-FFF2-40B4-BE49-F238E27FC236}">
                <a16:creationId xmlns:a16="http://schemas.microsoft.com/office/drawing/2014/main" id="{57A79A47-878B-41F4-BF2E-B98D2124293A}"/>
              </a:ext>
            </a:extLst>
          </p:cNvPr>
          <p:cNvSpPr txBox="1">
            <a:spLocks noChangeArrowheads="1"/>
          </p:cNvSpPr>
          <p:nvPr/>
        </p:nvSpPr>
        <p:spPr bwMode="auto">
          <a:xfrm>
            <a:off x="2210195" y="1527214"/>
            <a:ext cx="8458200" cy="707886"/>
          </a:xfrm>
          <a:prstGeom prst="rect">
            <a:avLst/>
          </a:prstGeom>
          <a:solidFill>
            <a:srgbClr val="F4E7B4"/>
          </a:solid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b="1" dirty="0">
                <a:solidFill>
                  <a:srgbClr val="FF0000"/>
                </a:solidFill>
                <a:latin typeface="Times New Roman" panose="02020603050405020304" pitchFamily="18" charset="0"/>
                <a:cs typeface="Times New Roman" panose="02020603050405020304" pitchFamily="18" charset="0"/>
              </a:rPr>
              <a:t> </a:t>
            </a:r>
            <a:r>
              <a:rPr lang="vi-VN" altLang="en-US" sz="4000" b="1" dirty="0">
                <a:solidFill>
                  <a:srgbClr val="FF0000"/>
                </a:solidFill>
                <a:latin typeface="Times New Roman" panose="02020603050405020304" pitchFamily="18" charset="0"/>
                <a:cs typeface="Times New Roman" panose="02020603050405020304" pitchFamily="18" charset="0"/>
              </a:rPr>
              <a:t>Quang cảnh làng mạc ngày mùa</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10" name="Text Box 5">
            <a:extLst>
              <a:ext uri="{FF2B5EF4-FFF2-40B4-BE49-F238E27FC236}">
                <a16:creationId xmlns:a16="http://schemas.microsoft.com/office/drawing/2014/main" id="{2D5718E7-030D-4F28-99A9-56BB73A98562}"/>
              </a:ext>
            </a:extLst>
          </p:cNvPr>
          <p:cNvSpPr txBox="1">
            <a:spLocks noChangeArrowheads="1"/>
          </p:cNvSpPr>
          <p:nvPr/>
        </p:nvSpPr>
        <p:spPr bwMode="auto">
          <a:xfrm>
            <a:off x="7152438" y="2279585"/>
            <a:ext cx="2105862" cy="707886"/>
          </a:xfrm>
          <a:prstGeom prst="rect">
            <a:avLst/>
          </a:prstGeom>
          <a:solidFill>
            <a:srgbClr val="F4E7B4"/>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b="1">
                <a:solidFill>
                  <a:srgbClr val="0000FF"/>
                </a:solidFill>
                <a:latin typeface="Times New Roman" panose="02020603050405020304" pitchFamily="18" charset="0"/>
                <a:cs typeface="Times New Roman" panose="02020603050405020304" pitchFamily="18" charset="0"/>
              </a:rPr>
              <a:t> </a:t>
            </a:r>
            <a:r>
              <a:rPr lang="vi-VN" altLang="en-US" b="1">
                <a:solidFill>
                  <a:srgbClr val="0000FF"/>
                </a:solidFill>
                <a:latin typeface="Times New Roman" panose="02020603050405020304" pitchFamily="18" charset="0"/>
                <a:cs typeface="Times New Roman" panose="02020603050405020304" pitchFamily="18" charset="0"/>
              </a:rPr>
              <a:t>Tô Hoài</a:t>
            </a:r>
            <a:endParaRPr lang="en-US" altLang="en-US" b="1">
              <a:solidFill>
                <a:srgbClr val="0000FF"/>
              </a:solidFill>
              <a:latin typeface="Times New Roman" panose="02020603050405020304" pitchFamily="18" charset="0"/>
              <a:cs typeface="Times New Roman" panose="02020603050405020304" pitchFamily="18" charset="0"/>
            </a:endParaRPr>
          </a:p>
        </p:txBody>
      </p:sp>
      <p:sp>
        <p:nvSpPr>
          <p:cNvPr id="4" name="Text Box 5">
            <a:extLst>
              <a:ext uri="{FF2B5EF4-FFF2-40B4-BE49-F238E27FC236}">
                <a16:creationId xmlns:a16="http://schemas.microsoft.com/office/drawing/2014/main" id="{171F72FF-B366-4DB8-8E53-D48A967E7A64}"/>
              </a:ext>
            </a:extLst>
          </p:cNvPr>
          <p:cNvSpPr txBox="1">
            <a:spLocks noChangeArrowheads="1"/>
          </p:cNvSpPr>
          <p:nvPr/>
        </p:nvSpPr>
        <p:spPr bwMode="auto">
          <a:xfrm>
            <a:off x="5214937" y="800243"/>
            <a:ext cx="1762125" cy="584775"/>
          </a:xfrm>
          <a:prstGeom prst="rect">
            <a:avLst/>
          </a:prstGeom>
          <a:solidFill>
            <a:srgbClr val="F4E7B4"/>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vi-VN" altLang="en-US" b="1">
                <a:solidFill>
                  <a:srgbClr val="000000"/>
                </a:solidFill>
                <a:latin typeface="Times New Roman" panose="02020603050405020304" pitchFamily="18" charset="0"/>
                <a:cs typeface="Times New Roman" panose="02020603050405020304" pitchFamily="18" charset="0"/>
              </a:rPr>
              <a:t>Tập đọc</a:t>
            </a:r>
            <a:endParaRPr lang="en-US" altLang="en-US" sz="2400" b="1">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8513727"/>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8B5314A-3A35-4097-B2EB-C8E5116276FE}"/>
              </a:ext>
            </a:extLst>
          </p:cNvPr>
          <p:cNvGrpSpPr/>
          <p:nvPr/>
        </p:nvGrpSpPr>
        <p:grpSpPr>
          <a:xfrm>
            <a:off x="578766" y="1556570"/>
            <a:ext cx="4368991" cy="3061668"/>
            <a:chOff x="1083876" y="4358219"/>
            <a:chExt cx="1986103" cy="1986103"/>
          </a:xfrm>
        </p:grpSpPr>
        <p:pic>
          <p:nvPicPr>
            <p:cNvPr id="11" name="图片 6">
              <a:extLst>
                <a:ext uri="{FF2B5EF4-FFF2-40B4-BE49-F238E27FC236}">
                  <a16:creationId xmlns:a16="http://schemas.microsoft.com/office/drawing/2014/main" id="{9FBF0685-ED47-488A-A7D9-B06351C7AD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876" y="4358219"/>
              <a:ext cx="1986103" cy="1986103"/>
            </a:xfrm>
            <a:prstGeom prst="rect">
              <a:avLst/>
            </a:prstGeom>
            <a:effectLst>
              <a:outerShdw blurRad="50800" dist="38100" dir="10800000" algn="r" rotWithShape="0">
                <a:prstClr val="black">
                  <a:alpha val="40000"/>
                </a:prstClr>
              </a:outerShdw>
            </a:effectLst>
          </p:spPr>
        </p:pic>
        <p:sp>
          <p:nvSpPr>
            <p:cNvPr id="12" name="文本框 20">
              <a:extLst>
                <a:ext uri="{FF2B5EF4-FFF2-40B4-BE49-F238E27FC236}">
                  <a16:creationId xmlns:a16="http://schemas.microsoft.com/office/drawing/2014/main" id="{BA1B638D-542D-4FE5-91D9-B8C50B4BDF39}"/>
                </a:ext>
              </a:extLst>
            </p:cNvPr>
            <p:cNvSpPr txBox="1"/>
            <p:nvPr/>
          </p:nvSpPr>
          <p:spPr>
            <a:xfrm>
              <a:off x="1379606" y="5065318"/>
              <a:ext cx="1356063" cy="419275"/>
            </a:xfrm>
            <a:prstGeom prst="rect">
              <a:avLst/>
            </a:prstGeom>
            <a:noFill/>
          </p:spPr>
          <p:txBody>
            <a:bodyPr wrap="square" rtlCol="0">
              <a:spAutoFit/>
            </a:bodyPr>
            <a:lstStyle/>
            <a:p>
              <a:pPr algn="ctr"/>
              <a:r>
                <a:rPr lang="en-US" altLang="zh-CN" sz="3600" b="1">
                  <a:solidFill>
                    <a:srgbClr val="0000FF"/>
                  </a:solidFill>
                  <a:latin typeface="Times  New Roman"/>
                  <a:ea typeface="义启嘟嘟体" pitchFamily="2" charset="-128"/>
                  <a:cs typeface="义启嘟嘟体" pitchFamily="2" charset="-128"/>
                  <a:sym typeface="+mn-lt"/>
                </a:rPr>
                <a:t>Hoạt động 2</a:t>
              </a:r>
              <a:endParaRPr lang="en-US" altLang="zh-CN" sz="3600" b="1" dirty="0">
                <a:solidFill>
                  <a:srgbClr val="0000FF"/>
                </a:solidFill>
                <a:latin typeface="Times  New Roman"/>
                <a:ea typeface="义启嘟嘟体" pitchFamily="2" charset="-128"/>
                <a:cs typeface="义启嘟嘟体" pitchFamily="2" charset="-128"/>
                <a:sym typeface="+mn-lt"/>
              </a:endParaRPr>
            </a:p>
          </p:txBody>
        </p:sp>
      </p:grpSp>
      <p:sp>
        <p:nvSpPr>
          <p:cNvPr id="13" name="Cloud 12">
            <a:extLst>
              <a:ext uri="{FF2B5EF4-FFF2-40B4-BE49-F238E27FC236}">
                <a16:creationId xmlns:a16="http://schemas.microsoft.com/office/drawing/2014/main" id="{B9ECB7A6-2979-4648-BBC7-1BB0157273AB}"/>
              </a:ext>
            </a:extLst>
          </p:cNvPr>
          <p:cNvSpPr/>
          <p:nvPr/>
        </p:nvSpPr>
        <p:spPr>
          <a:xfrm>
            <a:off x="4947757" y="2066117"/>
            <a:ext cx="6536925" cy="180728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C00000"/>
                </a:solidFill>
                <a:latin typeface="Times New Roman" panose="02020603050405020304" pitchFamily="18" charset="0"/>
                <a:cs typeface="Times New Roman" panose="02020603050405020304" pitchFamily="18" charset="0"/>
              </a:rPr>
              <a:t>Khám phá và luyện tập</a:t>
            </a:r>
            <a:endParaRPr lang="vi-VN" sz="3200" b="1">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693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1+#ppt_w/2"/>
                                          </p:val>
                                        </p:tav>
                                        <p:tav tm="100000">
                                          <p:val>
                                            <p:strVal val="#ppt_x"/>
                                          </p:val>
                                        </p:tav>
                                      </p:tavLst>
                                    </p:anim>
                                    <p:anim calcmode="lin" valueType="num">
                                      <p:cBhvr additive="base">
                                        <p:cTn id="12"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6A92F7-180E-4A90-9169-44DB94CDB1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096000" cy="6858000"/>
          </a:xfrm>
          <a:prstGeom prst="rect">
            <a:avLst/>
          </a:prstGeom>
        </p:spPr>
      </p:pic>
      <p:grpSp>
        <p:nvGrpSpPr>
          <p:cNvPr id="8" name="Group 7">
            <a:extLst>
              <a:ext uri="{FF2B5EF4-FFF2-40B4-BE49-F238E27FC236}">
                <a16:creationId xmlns:a16="http://schemas.microsoft.com/office/drawing/2014/main" id="{0C6B6047-9F19-4EAB-AF40-D1D7D3514BF3}"/>
              </a:ext>
            </a:extLst>
          </p:cNvPr>
          <p:cNvGrpSpPr/>
          <p:nvPr/>
        </p:nvGrpSpPr>
        <p:grpSpPr>
          <a:xfrm>
            <a:off x="6096000" y="0"/>
            <a:ext cx="6096000" cy="6858000"/>
            <a:chOff x="6096000" y="0"/>
            <a:chExt cx="6096000" cy="6858000"/>
          </a:xfrm>
        </p:grpSpPr>
        <p:pic>
          <p:nvPicPr>
            <p:cNvPr id="5" name="Picture 4">
              <a:extLst>
                <a:ext uri="{FF2B5EF4-FFF2-40B4-BE49-F238E27FC236}">
                  <a16:creationId xmlns:a16="http://schemas.microsoft.com/office/drawing/2014/main" id="{15111424-FD8E-4F59-A638-8A43462B98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0"/>
              <a:ext cx="6096000" cy="2486372"/>
            </a:xfrm>
            <a:prstGeom prst="rect">
              <a:avLst/>
            </a:prstGeom>
          </p:spPr>
        </p:pic>
        <p:sp>
          <p:nvSpPr>
            <p:cNvPr id="7" name="Rectangle 6">
              <a:extLst>
                <a:ext uri="{FF2B5EF4-FFF2-40B4-BE49-F238E27FC236}">
                  <a16:creationId xmlns:a16="http://schemas.microsoft.com/office/drawing/2014/main" id="{D47B31D6-18C1-4BC6-9FD9-F321DBD8120E}"/>
                </a:ext>
              </a:extLst>
            </p:cNvPr>
            <p:cNvSpPr/>
            <p:nvPr/>
          </p:nvSpPr>
          <p:spPr>
            <a:xfrm>
              <a:off x="6096000" y="2486372"/>
              <a:ext cx="6096000" cy="4371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extLst>
      <p:ext uri="{BB962C8B-B14F-4D97-AF65-F5344CB8AC3E}">
        <p14:creationId xmlns:p14="http://schemas.microsoft.com/office/powerpoint/2010/main" val="269235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 Box 5">
            <a:extLst>
              <a:ext uri="{FF2B5EF4-FFF2-40B4-BE49-F238E27FC236}">
                <a16:creationId xmlns:a16="http://schemas.microsoft.com/office/drawing/2014/main" id="{446E6607-4E40-474C-9424-A6A22076EAEA}"/>
              </a:ext>
            </a:extLst>
          </p:cNvPr>
          <p:cNvSpPr txBox="1">
            <a:spLocks noChangeArrowheads="1"/>
          </p:cNvSpPr>
          <p:nvPr/>
        </p:nvSpPr>
        <p:spPr bwMode="auto">
          <a:xfrm>
            <a:off x="3712566" y="388144"/>
            <a:ext cx="4766867" cy="430887"/>
          </a:xfrm>
          <a:prstGeom prst="rect">
            <a:avLst/>
          </a:prstGeom>
          <a:no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alt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Quang cảnh làng mạc ngày mùa</a:t>
            </a:r>
            <a:endParaRPr kumimoji="0" lang="en-US" altLang="en-US" sz="2200" b="1" i="0" u="none" strike="noStrike" kern="1200" cap="none" spc="0" normalizeH="0" baseline="0" noProof="0" dirty="0">
              <a:ln>
                <a:noFill/>
              </a:ln>
              <a:solidFill>
                <a:srgbClr val="3F3F3F"/>
              </a:solidFill>
              <a:effectLst/>
              <a:uLnTx/>
              <a:uFillTx/>
              <a:latin typeface="Times New Roman" panose="02020603050405020304" pitchFamily="18" charset="0"/>
              <a:ea typeface="+mn-ea"/>
              <a:cs typeface="Times New Roman" panose="02020603050405020304" pitchFamily="18" charset="0"/>
            </a:endParaRPr>
          </a:p>
        </p:txBody>
      </p:sp>
      <p:sp>
        <p:nvSpPr>
          <p:cNvPr id="10" name="Text Box 5">
            <a:extLst>
              <a:ext uri="{FF2B5EF4-FFF2-40B4-BE49-F238E27FC236}">
                <a16:creationId xmlns:a16="http://schemas.microsoft.com/office/drawing/2014/main" id="{5282246F-9629-4363-8672-655A599B16AC}"/>
              </a:ext>
            </a:extLst>
          </p:cNvPr>
          <p:cNvSpPr txBox="1">
            <a:spLocks noChangeArrowheads="1"/>
          </p:cNvSpPr>
          <p:nvPr/>
        </p:nvSpPr>
        <p:spPr bwMode="auto">
          <a:xfrm>
            <a:off x="6774361" y="5743456"/>
            <a:ext cx="1367553" cy="430887"/>
          </a:xfrm>
          <a:prstGeom prst="rect">
            <a:avLst/>
          </a:prstGeom>
          <a:no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2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vi-VN" altLang="en-US" sz="22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Tô Hoài</a:t>
            </a:r>
            <a:endParaRPr kumimoji="0" lang="en-US" altLang="en-US" sz="22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11" name="Text Box 5">
            <a:extLst>
              <a:ext uri="{FF2B5EF4-FFF2-40B4-BE49-F238E27FC236}">
                <a16:creationId xmlns:a16="http://schemas.microsoft.com/office/drawing/2014/main" id="{10F026B6-D9D8-4AC6-B809-9989431AF92B}"/>
              </a:ext>
            </a:extLst>
          </p:cNvPr>
          <p:cNvSpPr txBox="1">
            <a:spLocks noChangeArrowheads="1"/>
          </p:cNvSpPr>
          <p:nvPr/>
        </p:nvSpPr>
        <p:spPr bwMode="auto">
          <a:xfrm>
            <a:off x="5461293" y="53839"/>
            <a:ext cx="1313068" cy="430887"/>
          </a:xfrm>
          <a:prstGeom prst="rect">
            <a:avLst/>
          </a:prstGeom>
          <a:no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vi-VN" altLang="en-US" sz="22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Tập đọc</a:t>
            </a:r>
            <a:endParaRPr kumimoji="0" lang="en-US" altLang="en-US" sz="22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2" name="Text Box 5">
            <a:extLst>
              <a:ext uri="{FF2B5EF4-FFF2-40B4-BE49-F238E27FC236}">
                <a16:creationId xmlns:a16="http://schemas.microsoft.com/office/drawing/2014/main" id="{DF7094D0-C5F6-4B36-9535-4520C1D0C540}"/>
              </a:ext>
            </a:extLst>
          </p:cNvPr>
          <p:cNvSpPr txBox="1">
            <a:spLocks noChangeArrowheads="1"/>
          </p:cNvSpPr>
          <p:nvPr/>
        </p:nvSpPr>
        <p:spPr bwMode="auto">
          <a:xfrm>
            <a:off x="331486" y="809950"/>
            <a:ext cx="11277601" cy="430887"/>
          </a:xfrm>
          <a:prstGeom prst="rect">
            <a:avLst/>
          </a:prstGeom>
          <a:solidFill>
            <a:schemeClr val="bg1">
              <a:alpha val="88000"/>
            </a:schemeClr>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vi-VN" altLang="en-US" sz="2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Mùa đông, giữa ngày mùa, làng quê toàn màu vàng - những màu vàng rất khác nhau.</a:t>
            </a:r>
            <a:endParaRPr kumimoji="0" lang="en-US" altLang="en-US" sz="2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3" name="Text Box 5">
            <a:extLst>
              <a:ext uri="{FF2B5EF4-FFF2-40B4-BE49-F238E27FC236}">
                <a16:creationId xmlns:a16="http://schemas.microsoft.com/office/drawing/2014/main" id="{DB4BF251-0BC5-4B3B-92EF-57DCB174577E}"/>
              </a:ext>
            </a:extLst>
          </p:cNvPr>
          <p:cNvSpPr txBox="1">
            <a:spLocks noChangeArrowheads="1"/>
          </p:cNvSpPr>
          <p:nvPr/>
        </p:nvSpPr>
        <p:spPr bwMode="auto">
          <a:xfrm>
            <a:off x="332508" y="1249918"/>
            <a:ext cx="11277601" cy="4493538"/>
          </a:xfrm>
          <a:prstGeom prst="rect">
            <a:avLst/>
          </a:prstGeom>
          <a:solidFill>
            <a:schemeClr val="bg1">
              <a:alpha val="88000"/>
            </a:schemeClr>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vi-VN" altLang="en-US" sz="2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Có lẽ bắt đầu từ những đêm sương sa thì bóng tối đã hơi cứng và sáng ngày ra thì trông thấy màu trời có vàng hơn thường khi. Màu lúa chín dưới đồng vàng xuộm lại. Nắng nhạt ngả màu vàng hoe. Trong vườn, lắc lư những chùm quả xoan vàng lịm không trông thấy cuống như những chuỗi tràng hạt bồ đề treo lơ lửng. Từng chiếc lá mít vàng ối, tàu đu đủ, chiếc lá sắn héo lại mở năm cánh vàng tươi. Buồng chuối đốm quả chín vàng. Những tàu lá chuối vàng ối xõa xuống như những đuôi áo, vạt áo. Nắng vườn chuối đương có gió lẫn với lá vàng như những vạt áo nắng, đuôi áo nắng, vẫy vẫy. Bụi mía vàng xọng, đốt ngầu phấn trắng. Dưới sân, rơm và thóc vàng giòn. Quanh đó, con gà, con chó cũng vàng mượt. Mái nhà phủ một màu rơm vàng mới. Lác đác cây lụi có mấy chiếc lá đỏ. Qua khe giậu, ló ra mấy quả ớt đỏ chói. Tất cả đượm một màu vàng trù phú, đầm ấm lạ lùng. Không còn có cảm giác héo tàn hanh hao lúc sắp bước vào mùa đông. Hơi thở của đất trời, mặt nước thơm thơm, nhè nhẹ. Ngày không nắng, không mưa, hồ như k</a:t>
            </a:r>
            <a:r>
              <a:rPr kumimoji="0" lang="en-US" altLang="en-US" sz="2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hông</a:t>
            </a:r>
            <a:r>
              <a:rPr kumimoji="0" lang="vi-VN" altLang="en-US" sz="2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ai tưởng đến ngày hay đêm, mà chỉ mải miết đi gặt, kéo đá, cắt rạ, chia thóc hợp tác xã. Ai cũng vậy, c</a:t>
            </a:r>
            <a:r>
              <a:rPr kumimoji="0" lang="en-US" altLang="en-US" sz="2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ứ</a:t>
            </a:r>
            <a:r>
              <a:rPr kumimoji="0" lang="vi-VN" altLang="en-US" sz="2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buông bát đ</a:t>
            </a:r>
            <a:r>
              <a:rPr lang="en-US" altLang="en-US" sz="2200">
                <a:solidFill>
                  <a:srgbClr val="000000"/>
                </a:solidFill>
                <a:latin typeface="Times New Roman" panose="02020603050405020304" pitchFamily="18" charset="0"/>
                <a:cs typeface="Times New Roman" panose="02020603050405020304" pitchFamily="18" charset="0"/>
              </a:rPr>
              <a:t>ũa</a:t>
            </a:r>
            <a:r>
              <a:rPr kumimoji="0" lang="vi-VN" altLang="en-US" sz="2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lại đi ngay, cứ trở dậy là ra đồng ngay.</a:t>
            </a:r>
            <a:endParaRPr kumimoji="0" lang="en-US" altLang="en-US" sz="2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88189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4" name="Text Box 5">
            <a:extLst>
              <a:ext uri="{FF2B5EF4-FFF2-40B4-BE49-F238E27FC236}">
                <a16:creationId xmlns:a16="http://schemas.microsoft.com/office/drawing/2014/main" id="{BDAF25F1-4190-4333-A2E3-8CBB447ABBB5}"/>
              </a:ext>
            </a:extLst>
          </p:cNvPr>
          <p:cNvSpPr txBox="1">
            <a:spLocks noChangeArrowheads="1"/>
          </p:cNvSpPr>
          <p:nvPr/>
        </p:nvSpPr>
        <p:spPr bwMode="auto">
          <a:xfrm>
            <a:off x="37217" y="266596"/>
            <a:ext cx="7264959" cy="6324808"/>
          </a:xfrm>
          <a:prstGeom prst="rect">
            <a:avLst/>
          </a:prstGeom>
          <a:solidFill>
            <a:schemeClr val="bg1">
              <a:alpha val="88000"/>
            </a:schemeClr>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vi-VN"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alt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Quang cảnh làng mạc ngày mùa</a:t>
            </a:r>
          </a:p>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vi-VN"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Mùa đông, giữa ngày mùa, làng quê toàn màu vàng - những màu vàng rất khác nhau.</a:t>
            </a:r>
          </a:p>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vi-VN"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Có lẽ bắt đầu từ những đêm sương sa thì bóng tối đã hơi cứng và sáng ngày ra thì trông thấy màu trời có vàng hơn thường khi. Màu lúa chín dưới đồng vàng xuộm lại. Nắng nhạt ngả màu vàng hoe. Trong vườn, lắc lư những chùm quả xoan vàng lịm không trông thấy cuống như những chuỗi tràng hạt bồ đề treo lơ lửng. Từng chiếc lá mít vàng ối, tàu đu đủ, chiếc lá sắn héo lại mở năm cánh vàng tươi. Buồng chuối đốm quả chín vàng. Những tàu lá chuối vàng ối xõa xuống như những đuôi áo, vạt áo. Nắng vườn chuối đương có gió lẫn với lá vàng như những vạt áo nắng, đuôi áo nắng, vẫy vẫy. Bụi mía vàng xọng, đốt ngầu phấn trắng. Dưới sân, rơm và thóc vàng giòn. Quanh đó, con gà, con chó cũng vàng mượt. Mái nhà phủ một màu rơm vàng mới. Lác đác cây lụi có mấy chiếc lá đỏ. Qua khe giậu, ló ra mấy quả ớt đỏ chói. Tất cả đượm một màu vàng trù phú, đầm ấm lạ lùng. Không còn có cảm giác héo tàn hanh hao lúc sắp bước vào mùa đông. Hơi thở của đất trời, mặt nước thơm thơm, nhè nhẹ. Ngày không nắng, không mưa, hồ như k</a:t>
            </a: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hông</a:t>
            </a:r>
            <a:r>
              <a:rPr kumimoji="0" lang="vi-VN"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ai tưởng đến ngày hay đêm, mà chỉ mải miết đi gặt, kéo đá, cắt rạ, chia thóc hợp tác xã. Ai cũng vậy, c</a:t>
            </a: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ứ</a:t>
            </a:r>
            <a:r>
              <a:rPr kumimoji="0" lang="vi-VN"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buông bát đũa lại đi ngay, cứ trở dậy là ra đồng ngay.</a:t>
            </a:r>
          </a:p>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vi-VN"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Tô Hoài</a:t>
            </a: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Text Box 5"/>
          <p:cNvSpPr txBox="1">
            <a:spLocks noChangeArrowheads="1"/>
          </p:cNvSpPr>
          <p:nvPr/>
        </p:nvSpPr>
        <p:spPr bwMode="auto">
          <a:xfrm>
            <a:off x="8618343" y="297395"/>
            <a:ext cx="220688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vi-VN" alt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Luyện đọc </a:t>
            </a:r>
            <a:endParaRPr kumimoji="0" lang="en-US" alt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4" name="Text Box 5"/>
          <p:cNvSpPr txBox="1">
            <a:spLocks noChangeArrowheads="1"/>
          </p:cNvSpPr>
          <p:nvPr/>
        </p:nvSpPr>
        <p:spPr bwMode="auto">
          <a:xfrm>
            <a:off x="7302177" y="993810"/>
            <a:ext cx="352304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altLang="en-US" sz="2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Bài văn gồm có 4 đoạn </a:t>
            </a:r>
            <a:endParaRPr kumimoji="0" lang="en-US" altLang="en-US" sz="2600" b="1" i="0" u="none" strike="noStrike" kern="1200" cap="none" spc="0" normalizeH="0" baseline="0" noProof="0">
              <a:ln>
                <a:noFill/>
              </a:ln>
              <a:solidFill>
                <a:srgbClr val="3F3F3F"/>
              </a:solidFill>
              <a:effectLst/>
              <a:uLnTx/>
              <a:uFillTx/>
              <a:latin typeface="Times New Roman" panose="02020603050405020304" pitchFamily="18" charset="0"/>
              <a:ea typeface="+mn-ea"/>
              <a:cs typeface="Times New Roman" panose="02020603050405020304" pitchFamily="18" charset="0"/>
            </a:endParaRPr>
          </a:p>
        </p:txBody>
      </p:sp>
      <p:sp>
        <p:nvSpPr>
          <p:cNvPr id="5" name="Text Box 5"/>
          <p:cNvSpPr txBox="1">
            <a:spLocks noChangeArrowheads="1"/>
          </p:cNvSpPr>
          <p:nvPr/>
        </p:nvSpPr>
        <p:spPr bwMode="auto">
          <a:xfrm>
            <a:off x="7393367" y="1653350"/>
            <a:ext cx="491474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vi-VN"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Đoạn 1 : “Từ đầu đến ...</a:t>
            </a: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rất khác </a:t>
            </a: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ct val="50000"/>
              </a:spcBef>
              <a:spcAft>
                <a:spcPts val="0"/>
              </a:spcAft>
              <a:buClrTx/>
              <a:buSzTx/>
              <a:buFontTx/>
              <a:buNone/>
              <a:tabLst/>
              <a:defRPr/>
            </a:pPr>
            <a:r>
              <a:rPr lang="en-US" altLang="en-US" sz="2400">
                <a:solidFill>
                  <a:srgbClr val="000000"/>
                </a:solidFill>
                <a:latin typeface="Times New Roman" panose="02020603050405020304" pitchFamily="18" charset="0"/>
                <a:cs typeface="Times New Roman" panose="02020603050405020304" pitchFamily="18" charset="0"/>
              </a:rPr>
              <a:t>                   </a:t>
            </a:r>
            <a:r>
              <a:rPr kumimoji="0" lang="vi-VN"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nhau”</a:t>
            </a: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p>
        </p:txBody>
      </p:sp>
      <p:sp>
        <p:nvSpPr>
          <p:cNvPr id="6" name="Text Box 5"/>
          <p:cNvSpPr txBox="1">
            <a:spLocks noChangeArrowheads="1"/>
          </p:cNvSpPr>
          <p:nvPr/>
        </p:nvSpPr>
        <p:spPr bwMode="auto">
          <a:xfrm>
            <a:off x="7393367" y="2611819"/>
            <a:ext cx="491474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rtl="0" eaLnBrk="1" fontAlgn="auto" latinLnBrk="0" hangingPunct="1">
              <a:lnSpc>
                <a:spcPct val="100000"/>
              </a:lnSpc>
              <a:spcBef>
                <a:spcPct val="50000"/>
              </a:spcBef>
              <a:spcAft>
                <a:spcPts val="0"/>
              </a:spcAft>
              <a:buClrTx/>
              <a:buSzTx/>
              <a:buFontTx/>
              <a:buNone/>
              <a:tabLst/>
              <a:defRPr/>
            </a:pPr>
            <a:r>
              <a:rPr kumimoji="0" lang="vi-VN"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Đoạn 2 : “Có lẽ bắt đầu ....treo lơ </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defTabSz="914400" rtl="0" eaLnBrk="1" fontAlgn="auto" latinLnBrk="0" hangingPunct="1">
              <a:lnSpc>
                <a:spcPct val="100000"/>
              </a:lnSpc>
              <a:spcBef>
                <a:spcPct val="50000"/>
              </a:spcBef>
              <a:spcAft>
                <a:spcPts val="0"/>
              </a:spcAft>
              <a:buClrTx/>
              <a:buSzTx/>
              <a:buFontTx/>
              <a:buNone/>
              <a:tabLst/>
              <a:defRPr/>
            </a:pPr>
            <a:r>
              <a:rPr lang="en-US" altLang="en-US" sz="2400">
                <a:solidFill>
                  <a:srgbClr val="000000"/>
                </a:solidFill>
                <a:latin typeface="Times New Roman" panose="02020603050405020304" pitchFamily="18" charset="0"/>
                <a:cs typeface="Times New Roman" panose="02020603050405020304" pitchFamily="18" charset="0"/>
              </a:rPr>
              <a:t>                    </a:t>
            </a:r>
            <a:r>
              <a:rPr kumimoji="0" lang="vi-VN"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lửng”</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7" name="Text Box 5"/>
          <p:cNvSpPr txBox="1">
            <a:spLocks noChangeArrowheads="1"/>
          </p:cNvSpPr>
          <p:nvPr/>
        </p:nvSpPr>
        <p:spPr bwMode="auto">
          <a:xfrm>
            <a:off x="7393367" y="3570288"/>
            <a:ext cx="491474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vi-VN"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Đoạn 3 : “Từng chiếc lá mít ... mấy </a:t>
            </a: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ct val="50000"/>
              </a:spcBef>
              <a:spcAft>
                <a:spcPts val="0"/>
              </a:spcAft>
              <a:buClrTx/>
              <a:buSzTx/>
              <a:buFontTx/>
              <a:buNone/>
              <a:tabLst/>
              <a:defRPr/>
            </a:pPr>
            <a:r>
              <a:rPr lang="en-US" altLang="en-US" sz="2400">
                <a:solidFill>
                  <a:srgbClr val="000000"/>
                </a:solidFill>
                <a:latin typeface="Times New Roman" panose="02020603050405020304" pitchFamily="18" charset="0"/>
                <a:cs typeface="Times New Roman" panose="02020603050405020304" pitchFamily="18" charset="0"/>
              </a:rPr>
              <a:t>                    </a:t>
            </a:r>
            <a:r>
              <a:rPr kumimoji="0" lang="vi-VN"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quả ớt đỏ chói”</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8" name="Text Box 5"/>
          <p:cNvSpPr txBox="1">
            <a:spLocks noChangeArrowheads="1"/>
          </p:cNvSpPr>
          <p:nvPr/>
        </p:nvSpPr>
        <p:spPr bwMode="auto">
          <a:xfrm>
            <a:off x="7407015" y="4651590"/>
            <a:ext cx="30537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vi-VN"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Đoạn 4 : </a:t>
            </a: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Còn lại</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B1AA39C6-7BBA-4C16-B6BF-F7471C4DE4EE}"/>
              </a:ext>
            </a:extLst>
          </p:cNvPr>
          <p:cNvCxnSpPr>
            <a:cxnSpLocks/>
          </p:cNvCxnSpPr>
          <p:nvPr/>
        </p:nvCxnSpPr>
        <p:spPr>
          <a:xfrm flipH="1">
            <a:off x="1391299" y="1068496"/>
            <a:ext cx="81024" cy="16204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72B0581-102E-4A94-BEB1-90286631CB66}"/>
              </a:ext>
            </a:extLst>
          </p:cNvPr>
          <p:cNvCxnSpPr>
            <a:cxnSpLocks/>
          </p:cNvCxnSpPr>
          <p:nvPr/>
        </p:nvCxnSpPr>
        <p:spPr>
          <a:xfrm flipH="1">
            <a:off x="1797218" y="2568896"/>
            <a:ext cx="81024" cy="16204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EF43FFA-AB2B-436B-BF0F-A54775BAED37}"/>
              </a:ext>
            </a:extLst>
          </p:cNvPr>
          <p:cNvCxnSpPr>
            <a:cxnSpLocks/>
          </p:cNvCxnSpPr>
          <p:nvPr/>
        </p:nvCxnSpPr>
        <p:spPr>
          <a:xfrm flipH="1">
            <a:off x="588467" y="4473135"/>
            <a:ext cx="81024" cy="16204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E67B916-E068-4410-ACE0-54C524161F6B}"/>
              </a:ext>
            </a:extLst>
          </p:cNvPr>
          <p:cNvCxnSpPr>
            <a:cxnSpLocks/>
          </p:cNvCxnSpPr>
          <p:nvPr/>
        </p:nvCxnSpPr>
        <p:spPr>
          <a:xfrm flipH="1">
            <a:off x="636131" y="5874958"/>
            <a:ext cx="81024" cy="16204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85416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22" presetClass="entr" presetSubtype="1"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par>
                                <p:cTn id="26" presetID="22" presetClass="entr" presetSubtype="1"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up)">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par>
                                <p:cTn id="34" presetID="22" presetClass="entr" presetSubtype="1"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up)">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arn(inVertical)">
                                      <p:cBhvr>
                                        <p:cTn id="41" dur="500"/>
                                        <p:tgtEl>
                                          <p:spTgt spid="8"/>
                                        </p:tgtEl>
                                      </p:cBhvr>
                                    </p:animEffect>
                                  </p:childTnLst>
                                </p:cTn>
                              </p:par>
                              <p:par>
                                <p:cTn id="42" presetID="22" presetClass="entr" presetSubtype="1"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up)">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4" name="Text Box 5">
            <a:extLst>
              <a:ext uri="{FF2B5EF4-FFF2-40B4-BE49-F238E27FC236}">
                <a16:creationId xmlns:a16="http://schemas.microsoft.com/office/drawing/2014/main" id="{BDAF25F1-4190-4333-A2E3-8CBB447ABBB5}"/>
              </a:ext>
            </a:extLst>
          </p:cNvPr>
          <p:cNvSpPr txBox="1">
            <a:spLocks noChangeArrowheads="1"/>
          </p:cNvSpPr>
          <p:nvPr/>
        </p:nvSpPr>
        <p:spPr bwMode="auto">
          <a:xfrm>
            <a:off x="37217" y="266596"/>
            <a:ext cx="7264959" cy="6324808"/>
          </a:xfrm>
          <a:prstGeom prst="rect">
            <a:avLst/>
          </a:prstGeom>
          <a:solidFill>
            <a:schemeClr val="bg1">
              <a:alpha val="88000"/>
            </a:schemeClr>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vi-VN"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alt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Quang cảnh làng mạc ngày mùa</a:t>
            </a:r>
          </a:p>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vi-VN"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Mùa đông, giữa ngày mùa, làng quê toàn màu vàng - những màu vàng rất khác nhau.</a:t>
            </a:r>
          </a:p>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vi-VN"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Có lẽ bắt đầu từ những đêm sương sa thì b</a:t>
            </a: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ó</a:t>
            </a:r>
            <a:r>
              <a:rPr kumimoji="0" lang="vi-VN"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ng tối đã hơi cứng và sáng ngày ra thì trông thấy màu trời có vàng hơn thường khi. Màu lúa chín dưới đồng vàng xuộm lại. Nắng nhạt ngả màu vàng hoe. Trong vườn, lắc lư những chùm quả xoan vàng lịm không trông thấy cuống như những chuỗi tràng hạt bồ đề treo lơ lửng. Từng chiếc lá mít vàng ối, tàu đu đủ, chiếc lá sắn héo lại mở năm cánh vàng tươi. Buồng chuối đốm quả chín vàng. Những tàu lá chuối vàng ối xõa xuống như những đuôi áo, vạt áo. Nắng vườn chuối đương có gió lẫn với lá vàng như những vạt áo nắng, đuôi áo nắng, vẫy vẫy. Bụi mía vàng xọng, đốt ngầu phấn trắng. Dưới sân, rơm và thóc vàng giòn. Quanh đó, con gà, con chó cũng vàng mượt. Mái nhà phủ một màu rơm vàng mới. Lác đác cây lụi có mấy chiếc lá đỏ. Qua khe giậu, ló ra mấy quả ớt đỏ chói. Tất cả đượm một màu vàng trù phú, đầm ấm lạ lùng. Không còn có cảm giác héo tàn hanh hao lúc sắp bước vào mùa đông. Hơi thở của đất trời, mặt nước thơm thơm, nhè nhẹ. Ngày không nắng, không mưa, hồ như k</a:t>
            </a: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hông</a:t>
            </a:r>
            <a:r>
              <a:rPr kumimoji="0" lang="vi-VN"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ai tưởng đến ngày hay đêm, mà chỉ mải miết đi gặt, kéo đá, cắt rạ, chia thóc hợp tác xã. Ai cũng vậy, c</a:t>
            </a: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ứ</a:t>
            </a:r>
            <a:r>
              <a:rPr kumimoji="0" lang="vi-VN"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buông bát đũa lại đi ngay, cứ trở dậy là ra đồng ngay.</a:t>
            </a:r>
          </a:p>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vi-VN"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Tô Hoài</a:t>
            </a: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Text Box 5"/>
          <p:cNvSpPr txBox="1">
            <a:spLocks noChangeArrowheads="1"/>
          </p:cNvSpPr>
          <p:nvPr/>
        </p:nvSpPr>
        <p:spPr bwMode="auto">
          <a:xfrm>
            <a:off x="8523334" y="383178"/>
            <a:ext cx="2601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vi-VN" altLang="en-US"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Luyện đọc </a:t>
            </a:r>
            <a:endParaRPr kumimoji="0" lang="en-US" altLang="en-US"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B1AA39C6-7BBA-4C16-B6BF-F7471C4DE4EE}"/>
              </a:ext>
            </a:extLst>
          </p:cNvPr>
          <p:cNvCxnSpPr>
            <a:cxnSpLocks/>
          </p:cNvCxnSpPr>
          <p:nvPr/>
        </p:nvCxnSpPr>
        <p:spPr>
          <a:xfrm flipH="1">
            <a:off x="1391299" y="1068496"/>
            <a:ext cx="81024" cy="16204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72B0581-102E-4A94-BEB1-90286631CB66}"/>
              </a:ext>
            </a:extLst>
          </p:cNvPr>
          <p:cNvCxnSpPr>
            <a:cxnSpLocks/>
          </p:cNvCxnSpPr>
          <p:nvPr/>
        </p:nvCxnSpPr>
        <p:spPr>
          <a:xfrm flipH="1">
            <a:off x="1797218" y="2568896"/>
            <a:ext cx="81024" cy="16204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EF43FFA-AB2B-436B-BF0F-A54775BAED37}"/>
              </a:ext>
            </a:extLst>
          </p:cNvPr>
          <p:cNvCxnSpPr>
            <a:cxnSpLocks/>
          </p:cNvCxnSpPr>
          <p:nvPr/>
        </p:nvCxnSpPr>
        <p:spPr>
          <a:xfrm flipH="1">
            <a:off x="588467" y="4473135"/>
            <a:ext cx="81024" cy="16204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E67B916-E068-4410-ACE0-54C524161F6B}"/>
              </a:ext>
            </a:extLst>
          </p:cNvPr>
          <p:cNvCxnSpPr>
            <a:cxnSpLocks/>
          </p:cNvCxnSpPr>
          <p:nvPr/>
        </p:nvCxnSpPr>
        <p:spPr>
          <a:xfrm flipH="1">
            <a:off x="636131" y="5874958"/>
            <a:ext cx="81024" cy="16204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3" name="Text Box 5">
            <a:extLst>
              <a:ext uri="{FF2B5EF4-FFF2-40B4-BE49-F238E27FC236}">
                <a16:creationId xmlns:a16="http://schemas.microsoft.com/office/drawing/2014/main" id="{E080130C-137A-4A57-99FB-6873D0ADE0F5}"/>
              </a:ext>
            </a:extLst>
          </p:cNvPr>
          <p:cNvSpPr txBox="1">
            <a:spLocks noChangeArrowheads="1"/>
          </p:cNvSpPr>
          <p:nvPr/>
        </p:nvSpPr>
        <p:spPr bwMode="auto">
          <a:xfrm>
            <a:off x="7687039" y="1423079"/>
            <a:ext cx="19268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vi-VN"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sương sa</a:t>
            </a:r>
            <a:endPar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8" name="Text Box 5">
            <a:extLst>
              <a:ext uri="{FF2B5EF4-FFF2-40B4-BE49-F238E27FC236}">
                <a16:creationId xmlns:a16="http://schemas.microsoft.com/office/drawing/2014/main" id="{B04DB6A4-6398-4779-A243-D831FC38E590}"/>
              </a:ext>
            </a:extLst>
          </p:cNvPr>
          <p:cNvSpPr txBox="1">
            <a:spLocks noChangeArrowheads="1"/>
          </p:cNvSpPr>
          <p:nvPr/>
        </p:nvSpPr>
        <p:spPr bwMode="auto">
          <a:xfrm>
            <a:off x="7687039" y="2339762"/>
            <a:ext cx="27904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vi-VN"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vàng xuộm lại</a:t>
            </a:r>
            <a:endPar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9" name="Text Box 5">
            <a:extLst>
              <a:ext uri="{FF2B5EF4-FFF2-40B4-BE49-F238E27FC236}">
                <a16:creationId xmlns:a16="http://schemas.microsoft.com/office/drawing/2014/main" id="{4FFF0B2C-07F3-469A-B1C6-D25567F53379}"/>
              </a:ext>
            </a:extLst>
          </p:cNvPr>
          <p:cNvSpPr txBox="1">
            <a:spLocks noChangeArrowheads="1"/>
          </p:cNvSpPr>
          <p:nvPr/>
        </p:nvSpPr>
        <p:spPr bwMode="auto">
          <a:xfrm>
            <a:off x="7687039" y="3256445"/>
            <a:ext cx="20792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vi-VN"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xõa xuống </a:t>
            </a:r>
            <a:endPar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0" name="Text Box 5">
            <a:extLst>
              <a:ext uri="{FF2B5EF4-FFF2-40B4-BE49-F238E27FC236}">
                <a16:creationId xmlns:a16="http://schemas.microsoft.com/office/drawing/2014/main" id="{50353DA9-E1D2-4EB9-B05C-23F350CADA4D}"/>
              </a:ext>
            </a:extLst>
          </p:cNvPr>
          <p:cNvSpPr txBox="1">
            <a:spLocks noChangeArrowheads="1"/>
          </p:cNvSpPr>
          <p:nvPr/>
        </p:nvSpPr>
        <p:spPr bwMode="auto">
          <a:xfrm>
            <a:off x="7687039" y="1424333"/>
            <a:ext cx="37877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vi-VN" altLang="en-US" sz="32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s</a:t>
            </a:r>
            <a:r>
              <a:rPr kumimoji="0" lang="vi-VN" altLang="en-US" sz="3200" b="0" i="0" u="none" strike="noStrike" kern="1200" cap="none" spc="0" normalizeH="0" baseline="0" noProof="0">
                <a:ln>
                  <a:noFill/>
                </a:ln>
                <a:solidFill>
                  <a:srgbClr val="3F3F3F"/>
                </a:solidFill>
                <a:effectLst/>
                <a:uLnTx/>
                <a:uFillTx/>
                <a:latin typeface="Times New Roman" panose="02020603050405020304" pitchFamily="18" charset="0"/>
                <a:ea typeface="+mn-ea"/>
                <a:cs typeface="Times New Roman" panose="02020603050405020304" pitchFamily="18" charset="0"/>
              </a:rPr>
              <a:t> </a:t>
            </a:r>
            <a:endParaRPr kumimoji="0" lang="en-US" altLang="en-US" sz="3200" b="0" i="0" u="none" strike="noStrike" kern="1200" cap="none" spc="0" normalizeH="0" baseline="0" noProof="0">
              <a:ln>
                <a:noFill/>
              </a:ln>
              <a:solidFill>
                <a:srgbClr val="3F3F3F"/>
              </a:solidFill>
              <a:effectLst/>
              <a:uLnTx/>
              <a:uFillTx/>
              <a:latin typeface="Times New Roman" panose="02020603050405020304" pitchFamily="18" charset="0"/>
              <a:ea typeface="+mn-ea"/>
              <a:cs typeface="Times New Roman" panose="02020603050405020304" pitchFamily="18" charset="0"/>
            </a:endParaRPr>
          </a:p>
        </p:txBody>
      </p:sp>
      <p:sp>
        <p:nvSpPr>
          <p:cNvPr id="21" name="Text Box 5">
            <a:extLst>
              <a:ext uri="{FF2B5EF4-FFF2-40B4-BE49-F238E27FC236}">
                <a16:creationId xmlns:a16="http://schemas.microsoft.com/office/drawing/2014/main" id="{3C128789-32C4-47E3-921C-A8EBCAB3BA81}"/>
              </a:ext>
            </a:extLst>
          </p:cNvPr>
          <p:cNvSpPr txBox="1">
            <a:spLocks noChangeArrowheads="1"/>
          </p:cNvSpPr>
          <p:nvPr/>
        </p:nvSpPr>
        <p:spPr bwMode="auto">
          <a:xfrm>
            <a:off x="8790170" y="2328785"/>
            <a:ext cx="99108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vi-VN" altLang="en-US" sz="32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uộm</a:t>
            </a:r>
            <a:endParaRPr kumimoji="0" lang="en-US" altLang="en-US" sz="3200" b="0" i="0" u="none" strike="noStrike" kern="1200" cap="none" spc="0" normalizeH="0" baseline="0" noProof="0">
              <a:ln>
                <a:noFill/>
              </a:ln>
              <a:solidFill>
                <a:srgbClr val="3F3F3F"/>
              </a:solidFill>
              <a:effectLst/>
              <a:uLnTx/>
              <a:uFillTx/>
              <a:latin typeface="Times New Roman" panose="02020603050405020304" pitchFamily="18" charset="0"/>
              <a:ea typeface="+mn-ea"/>
              <a:cs typeface="Times New Roman" panose="02020603050405020304" pitchFamily="18" charset="0"/>
            </a:endParaRPr>
          </a:p>
        </p:txBody>
      </p:sp>
      <p:sp>
        <p:nvSpPr>
          <p:cNvPr id="22" name="TextBox 21">
            <a:extLst>
              <a:ext uri="{FF2B5EF4-FFF2-40B4-BE49-F238E27FC236}">
                <a16:creationId xmlns:a16="http://schemas.microsoft.com/office/drawing/2014/main" id="{652B985B-A34A-49BF-AC77-543423E1E782}"/>
              </a:ext>
            </a:extLst>
          </p:cNvPr>
          <p:cNvSpPr txBox="1"/>
          <p:nvPr/>
        </p:nvSpPr>
        <p:spPr>
          <a:xfrm>
            <a:off x="8790170" y="1437033"/>
            <a:ext cx="62406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en-US" sz="32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s</a:t>
            </a:r>
            <a:endParaRPr kumimoji="0" lang="vi-VN" sz="3200" b="0" i="0" u="none" strike="noStrike" kern="1200" cap="none" spc="0" normalizeH="0" baseline="0" noProof="0">
              <a:ln>
                <a:noFill/>
              </a:ln>
              <a:solidFill>
                <a:srgbClr val="3F3F3F"/>
              </a:solidFill>
              <a:effectLst/>
              <a:uLnTx/>
              <a:uFillTx/>
              <a:latin typeface="A3.OpenSans-San"/>
              <a:ea typeface="+mn-ea"/>
              <a:cs typeface="+mn-cs"/>
            </a:endParaRPr>
          </a:p>
        </p:txBody>
      </p:sp>
      <p:sp>
        <p:nvSpPr>
          <p:cNvPr id="23" name="Text Box 5">
            <a:extLst>
              <a:ext uri="{FF2B5EF4-FFF2-40B4-BE49-F238E27FC236}">
                <a16:creationId xmlns:a16="http://schemas.microsoft.com/office/drawing/2014/main" id="{E3FEEA27-B1DB-476A-8DB3-C49445A9FB4A}"/>
              </a:ext>
            </a:extLst>
          </p:cNvPr>
          <p:cNvSpPr txBox="1">
            <a:spLocks noChangeArrowheads="1"/>
          </p:cNvSpPr>
          <p:nvPr/>
        </p:nvSpPr>
        <p:spPr bwMode="auto">
          <a:xfrm>
            <a:off x="7687039" y="3261327"/>
            <a:ext cx="45366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vi-VN" altLang="en-US" sz="32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x</a:t>
            </a:r>
            <a:endParaRPr kumimoji="0" lang="en-US" altLang="en-US" sz="32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4" name="Text Box 5">
            <a:extLst>
              <a:ext uri="{FF2B5EF4-FFF2-40B4-BE49-F238E27FC236}">
                <a16:creationId xmlns:a16="http://schemas.microsoft.com/office/drawing/2014/main" id="{DBC27761-664E-42B8-8EC6-503EC7B85006}"/>
              </a:ext>
            </a:extLst>
          </p:cNvPr>
          <p:cNvSpPr txBox="1">
            <a:spLocks noChangeArrowheads="1"/>
          </p:cNvSpPr>
          <p:nvPr/>
        </p:nvSpPr>
        <p:spPr bwMode="auto">
          <a:xfrm>
            <a:off x="7911701" y="3174476"/>
            <a:ext cx="4536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vi-VN" alt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en-US" alt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5" name="Text Box 5">
            <a:extLst>
              <a:ext uri="{FF2B5EF4-FFF2-40B4-BE49-F238E27FC236}">
                <a16:creationId xmlns:a16="http://schemas.microsoft.com/office/drawing/2014/main" id="{70B7CFE3-195C-4669-A22A-CB39915A248C}"/>
              </a:ext>
            </a:extLst>
          </p:cNvPr>
          <p:cNvSpPr txBox="1">
            <a:spLocks noChangeArrowheads="1"/>
          </p:cNvSpPr>
          <p:nvPr/>
        </p:nvSpPr>
        <p:spPr bwMode="auto">
          <a:xfrm>
            <a:off x="8374608" y="3262265"/>
            <a:ext cx="3774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vi-VN"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x</a:t>
            </a:r>
            <a:endPar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6" name="TextBox 25">
            <a:extLst>
              <a:ext uri="{FF2B5EF4-FFF2-40B4-BE49-F238E27FC236}">
                <a16:creationId xmlns:a16="http://schemas.microsoft.com/office/drawing/2014/main" id="{0D953DF2-271F-4242-B981-3CE759BFB99A}"/>
              </a:ext>
            </a:extLst>
          </p:cNvPr>
          <p:cNvSpPr txBox="1"/>
          <p:nvPr/>
        </p:nvSpPr>
        <p:spPr>
          <a:xfrm>
            <a:off x="3164114" y="1372788"/>
            <a:ext cx="1123040" cy="36933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en-US" sz="180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sương sa</a:t>
            </a:r>
            <a:endParaRPr kumimoji="0" lang="vi-VN" sz="1800" i="0" u="none" strike="noStrike" kern="1200" cap="none" spc="0" normalizeH="0" baseline="0" noProof="0">
              <a:ln>
                <a:noFill/>
              </a:ln>
              <a:solidFill>
                <a:srgbClr val="FF0000"/>
              </a:solidFill>
              <a:effectLst/>
              <a:uLnTx/>
              <a:uFillTx/>
              <a:latin typeface="A3.OpenSans-San"/>
              <a:ea typeface="+mn-ea"/>
            </a:endParaRPr>
          </a:p>
        </p:txBody>
      </p:sp>
      <p:sp>
        <p:nvSpPr>
          <p:cNvPr id="27" name="TextBox 26">
            <a:extLst>
              <a:ext uri="{FF2B5EF4-FFF2-40B4-BE49-F238E27FC236}">
                <a16:creationId xmlns:a16="http://schemas.microsoft.com/office/drawing/2014/main" id="{CABA4EB1-A3E7-4371-932F-FC21CBE0DF4D}"/>
              </a:ext>
            </a:extLst>
          </p:cNvPr>
          <p:cNvSpPr txBox="1"/>
          <p:nvPr/>
        </p:nvSpPr>
        <p:spPr>
          <a:xfrm>
            <a:off x="555191" y="1917596"/>
            <a:ext cx="158115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en-US" sz="18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vàng xuộm lại</a:t>
            </a:r>
            <a:endParaRPr kumimoji="0" lang="vi-VN" sz="1800" b="0" i="0" u="none" strike="noStrike" kern="1200" cap="none" spc="0" normalizeH="0" baseline="0" noProof="0">
              <a:ln>
                <a:noFill/>
              </a:ln>
              <a:solidFill>
                <a:srgbClr val="FF0000"/>
              </a:solidFill>
              <a:effectLst/>
              <a:uLnTx/>
              <a:uFillTx/>
              <a:latin typeface="A3.OpenSans-San"/>
              <a:ea typeface="+mn-ea"/>
              <a:cs typeface="+mn-cs"/>
            </a:endParaRPr>
          </a:p>
        </p:txBody>
      </p:sp>
      <p:sp>
        <p:nvSpPr>
          <p:cNvPr id="28" name="TextBox 27">
            <a:extLst>
              <a:ext uri="{FF2B5EF4-FFF2-40B4-BE49-F238E27FC236}">
                <a16:creationId xmlns:a16="http://schemas.microsoft.com/office/drawing/2014/main" id="{BDD4D590-F6DC-4D66-AA6F-D9E0B822ECBF}"/>
              </a:ext>
            </a:extLst>
          </p:cNvPr>
          <p:cNvSpPr txBox="1"/>
          <p:nvPr/>
        </p:nvSpPr>
        <p:spPr>
          <a:xfrm>
            <a:off x="1340499" y="3012909"/>
            <a:ext cx="120931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en-US" sz="18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xõa xuống </a:t>
            </a:r>
            <a:endParaRPr kumimoji="0" lang="vi-VN" sz="1800" b="0" i="0" u="none" strike="noStrike" kern="1200" cap="none" spc="0" normalizeH="0" baseline="0" noProof="0">
              <a:ln>
                <a:noFill/>
              </a:ln>
              <a:solidFill>
                <a:srgbClr val="FF0000"/>
              </a:solidFill>
              <a:effectLst/>
              <a:uLnTx/>
              <a:uFillTx/>
              <a:latin typeface="A3.OpenSans-San"/>
              <a:ea typeface="+mn-ea"/>
              <a:cs typeface="+mn-cs"/>
            </a:endParaRPr>
          </a:p>
        </p:txBody>
      </p:sp>
    </p:spTree>
    <p:extLst>
      <p:ext uri="{BB962C8B-B14F-4D97-AF65-F5344CB8AC3E}">
        <p14:creationId xmlns:p14="http://schemas.microsoft.com/office/powerpoint/2010/main" val="9664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6"/>
                                        </p:tgtEl>
                                      </p:cBhvr>
                                    </p:animEffect>
                                    <p:set>
                                      <p:cBhvr>
                                        <p:cTn id="12" dur="1" fill="hold">
                                          <p:stCondLst>
                                            <p:cond delay="499"/>
                                          </p:stCondLst>
                                        </p:cTn>
                                        <p:tgtEl>
                                          <p:spTgt spid="26"/>
                                        </p:tgtEl>
                                        <p:attrNameLst>
                                          <p:attrName>style.visibility</p:attrName>
                                        </p:attrNameLst>
                                      </p:cBhvr>
                                      <p:to>
                                        <p:strVal val="hidden"/>
                                      </p:to>
                                    </p:set>
                                  </p:childTnLst>
                                </p:cTn>
                              </p:par>
                              <p:par>
                                <p:cTn id="13" presetID="2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27"/>
                                        </p:tgtEl>
                                      </p:cBhvr>
                                    </p:animEffect>
                                    <p:set>
                                      <p:cBhvr>
                                        <p:cTn id="33" dur="1" fill="hold">
                                          <p:stCondLst>
                                            <p:cond delay="499"/>
                                          </p:stCondLst>
                                        </p:cTn>
                                        <p:tgtEl>
                                          <p:spTgt spid="27"/>
                                        </p:tgtEl>
                                        <p:attrNameLst>
                                          <p:attrName>style.visibility</p:attrName>
                                        </p:attrNameLst>
                                      </p:cBhvr>
                                      <p:to>
                                        <p:strVal val="hidden"/>
                                      </p:to>
                                    </p:set>
                                  </p:childTnLst>
                                </p:cTn>
                              </p:par>
                              <p:par>
                                <p:cTn id="34" presetID="22" presetClass="entr" presetSubtype="8"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28"/>
                                        </p:tgtEl>
                                      </p:cBhvr>
                                    </p:animEffect>
                                    <p:set>
                                      <p:cBhvr>
                                        <p:cTn id="51" dur="1" fill="hold">
                                          <p:stCondLst>
                                            <p:cond delay="499"/>
                                          </p:stCondLst>
                                        </p:cTn>
                                        <p:tgtEl>
                                          <p:spTgt spid="28"/>
                                        </p:tgtEl>
                                        <p:attrNameLst>
                                          <p:attrName>style.visibility</p:attrName>
                                        </p:attrNameLst>
                                      </p:cBhvr>
                                      <p:to>
                                        <p:strVal val="hidden"/>
                                      </p:to>
                                    </p:set>
                                  </p:childTnLst>
                                </p:cTn>
                              </p:par>
                              <p:par>
                                <p:cTn id="52" presetID="22" presetClass="entr" presetSubtype="8"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9" grpId="0"/>
      <p:bldP spid="20" grpId="0"/>
      <p:bldP spid="21" grpId="0"/>
      <p:bldP spid="22" grpId="0"/>
      <p:bldP spid="23" grpId="0"/>
      <p:bldP spid="24" grpId="0"/>
      <p:bldP spid="25" grpId="0"/>
      <p:bldP spid="26" grpId="0"/>
      <p:bldP spid="26" grpId="1"/>
      <p:bldP spid="27" grpId="0"/>
      <p:bldP spid="27" grpId="1"/>
      <p:bldP spid="28" grpId="0"/>
      <p:bldP spid="28"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887104" y="1879213"/>
            <a:ext cx="313284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vi-VN" altLang="en-US" sz="3600">
                <a:solidFill>
                  <a:srgbClr val="000000"/>
                </a:solidFill>
                <a:latin typeface="Times New Roman" panose="02020603050405020304" pitchFamily="18" charset="0"/>
                <a:cs typeface="Times New Roman" panose="02020603050405020304" pitchFamily="18" charset="0"/>
              </a:rPr>
              <a:t>Luyện đọc </a:t>
            </a:r>
            <a:endParaRPr lang="en-US" altLang="en-US" sz="3600">
              <a:solidFill>
                <a:srgbClr val="00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9B0BCAA-1C77-4583-AD93-EF11BD50866C}"/>
              </a:ext>
            </a:extLst>
          </p:cNvPr>
          <p:cNvSpPr txBox="1"/>
          <p:nvPr/>
        </p:nvSpPr>
        <p:spPr>
          <a:xfrm>
            <a:off x="177421" y="2702257"/>
            <a:ext cx="11982069" cy="1077218"/>
          </a:xfrm>
          <a:prstGeom prst="rect">
            <a:avLst/>
          </a:prstGeom>
          <a:noFill/>
        </p:spPr>
        <p:txBody>
          <a:bodyPr wrap="square">
            <a:spAutoFit/>
          </a:bodyPr>
          <a:lstStyle/>
          <a:p>
            <a:pPr eaLnBrk="1" hangingPunct="1"/>
            <a:r>
              <a:rPr lang="en-US" altLang="vi-VN" sz="3200">
                <a:solidFill>
                  <a:srgbClr val="000000"/>
                </a:solidFill>
                <a:latin typeface="Times New Roman" panose="02020603050405020304" pitchFamily="18" charset="0"/>
                <a:cs typeface="Times New Roman" panose="02020603050405020304" pitchFamily="18" charset="0"/>
              </a:rPr>
              <a:t>      Trong vườn, lắc lư những chùm quả xoan vàng lịm không trông thấy cuống, như những chuỗi tràng hạt bồ đề treo lơ lửng.</a:t>
            </a:r>
          </a:p>
        </p:txBody>
      </p:sp>
      <p:sp>
        <p:nvSpPr>
          <p:cNvPr id="12" name="Line 26">
            <a:extLst>
              <a:ext uri="{FF2B5EF4-FFF2-40B4-BE49-F238E27FC236}">
                <a16:creationId xmlns:a16="http://schemas.microsoft.com/office/drawing/2014/main" id="{C4DFE5A5-30BD-4FB2-9801-24C51F4BB404}"/>
              </a:ext>
            </a:extLst>
          </p:cNvPr>
          <p:cNvSpPr>
            <a:spLocks noChangeShapeType="1"/>
          </p:cNvSpPr>
          <p:nvPr/>
        </p:nvSpPr>
        <p:spPr bwMode="auto">
          <a:xfrm flipH="1">
            <a:off x="9171710" y="2808505"/>
            <a:ext cx="96983" cy="41817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cxnSp>
        <p:nvCxnSpPr>
          <p:cNvPr id="13" name="Straight Connector 12">
            <a:extLst>
              <a:ext uri="{FF2B5EF4-FFF2-40B4-BE49-F238E27FC236}">
                <a16:creationId xmlns:a16="http://schemas.microsoft.com/office/drawing/2014/main" id="{88202BD4-E6CF-4E9B-92C8-60B889AFF17B}"/>
              </a:ext>
            </a:extLst>
          </p:cNvPr>
          <p:cNvCxnSpPr>
            <a:cxnSpLocks/>
          </p:cNvCxnSpPr>
          <p:nvPr/>
        </p:nvCxnSpPr>
        <p:spPr>
          <a:xfrm>
            <a:off x="7724403" y="3261392"/>
            <a:ext cx="1385422" cy="0"/>
          </a:xfrm>
          <a:prstGeom prst="line">
            <a:avLst/>
          </a:prstGeom>
          <a:ln w="38100">
            <a:solidFill>
              <a:srgbClr val="0000FF"/>
            </a:solidFill>
          </a:ln>
        </p:spPr>
        <p:style>
          <a:lnRef idx="2">
            <a:schemeClr val="dk1"/>
          </a:lnRef>
          <a:fillRef idx="0">
            <a:schemeClr val="dk1"/>
          </a:fillRef>
          <a:effectRef idx="1">
            <a:schemeClr val="dk1"/>
          </a:effectRef>
          <a:fontRef idx="minor">
            <a:schemeClr val="tx1"/>
          </a:fontRef>
        </p:style>
      </p:cxnSp>
      <p:sp>
        <p:nvSpPr>
          <p:cNvPr id="8" name="Text Box 5">
            <a:extLst>
              <a:ext uri="{FF2B5EF4-FFF2-40B4-BE49-F238E27FC236}">
                <a16:creationId xmlns:a16="http://schemas.microsoft.com/office/drawing/2014/main" id="{F68858FE-3CF8-4797-A764-9A494BD7DF89}"/>
              </a:ext>
            </a:extLst>
          </p:cNvPr>
          <p:cNvSpPr txBox="1">
            <a:spLocks noChangeArrowheads="1"/>
          </p:cNvSpPr>
          <p:nvPr/>
        </p:nvSpPr>
        <p:spPr bwMode="auto">
          <a:xfrm>
            <a:off x="2202277" y="620649"/>
            <a:ext cx="8458200" cy="707886"/>
          </a:xfrm>
          <a:prstGeom prst="rect">
            <a:avLst/>
          </a:prstGeom>
          <a:solidFill>
            <a:srgbClr val="F4E7B4"/>
          </a:solid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b="1" dirty="0">
                <a:solidFill>
                  <a:srgbClr val="FF0000"/>
                </a:solidFill>
                <a:latin typeface="Times New Roman" panose="02020603050405020304" pitchFamily="18" charset="0"/>
                <a:cs typeface="Times New Roman" panose="02020603050405020304" pitchFamily="18" charset="0"/>
              </a:rPr>
              <a:t> </a:t>
            </a:r>
            <a:r>
              <a:rPr lang="vi-VN" altLang="en-US" sz="4000" b="1" dirty="0">
                <a:solidFill>
                  <a:srgbClr val="FF0000"/>
                </a:solidFill>
                <a:latin typeface="Times New Roman" panose="02020603050405020304" pitchFamily="18" charset="0"/>
                <a:cs typeface="Times New Roman" panose="02020603050405020304" pitchFamily="18" charset="0"/>
              </a:rPr>
              <a:t>Quang cảnh làng mạc ngày mùa</a:t>
            </a:r>
            <a:endParaRPr lang="en-US" altLang="en-US" sz="4000" b="1" dirty="0">
              <a:latin typeface="Times New Roman" panose="02020603050405020304" pitchFamily="18" charset="0"/>
              <a:cs typeface="Times New Roman" panose="02020603050405020304" pitchFamily="18" charset="0"/>
            </a:endParaRPr>
          </a:p>
        </p:txBody>
      </p:sp>
      <p:sp>
        <p:nvSpPr>
          <p:cNvPr id="14" name="Text Box 5">
            <a:extLst>
              <a:ext uri="{FF2B5EF4-FFF2-40B4-BE49-F238E27FC236}">
                <a16:creationId xmlns:a16="http://schemas.microsoft.com/office/drawing/2014/main" id="{37367938-ADA7-4CCC-A79C-CB764C5DE9F9}"/>
              </a:ext>
            </a:extLst>
          </p:cNvPr>
          <p:cNvSpPr txBox="1">
            <a:spLocks noChangeArrowheads="1"/>
          </p:cNvSpPr>
          <p:nvPr/>
        </p:nvSpPr>
        <p:spPr bwMode="auto">
          <a:xfrm>
            <a:off x="7114339" y="1328535"/>
            <a:ext cx="2105862" cy="707886"/>
          </a:xfrm>
          <a:prstGeom prst="rect">
            <a:avLst/>
          </a:prstGeom>
          <a:solidFill>
            <a:srgbClr val="F4E7B4"/>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b="1">
                <a:solidFill>
                  <a:srgbClr val="0000FF"/>
                </a:solidFill>
                <a:latin typeface="Times New Roman" panose="02020603050405020304" pitchFamily="18" charset="0"/>
                <a:cs typeface="Times New Roman" panose="02020603050405020304" pitchFamily="18" charset="0"/>
              </a:rPr>
              <a:t> </a:t>
            </a:r>
            <a:r>
              <a:rPr lang="vi-VN" altLang="en-US" b="1">
                <a:solidFill>
                  <a:srgbClr val="0000FF"/>
                </a:solidFill>
                <a:latin typeface="Times New Roman" panose="02020603050405020304" pitchFamily="18" charset="0"/>
                <a:cs typeface="Times New Roman" panose="02020603050405020304" pitchFamily="18" charset="0"/>
              </a:rPr>
              <a:t>Tô Hoài</a:t>
            </a:r>
            <a:endParaRPr lang="en-US" altLang="en-US" b="1">
              <a:solidFill>
                <a:srgbClr val="0000FF"/>
              </a:solidFill>
              <a:latin typeface="Times New Roman" panose="02020603050405020304" pitchFamily="18" charset="0"/>
              <a:cs typeface="Times New Roman" panose="02020603050405020304" pitchFamily="18" charset="0"/>
            </a:endParaRPr>
          </a:p>
        </p:txBody>
      </p:sp>
      <p:sp>
        <p:nvSpPr>
          <p:cNvPr id="15" name="Text Box 5">
            <a:extLst>
              <a:ext uri="{FF2B5EF4-FFF2-40B4-BE49-F238E27FC236}">
                <a16:creationId xmlns:a16="http://schemas.microsoft.com/office/drawing/2014/main" id="{E65D482F-26F0-4B2C-91CA-B11C95A65E52}"/>
              </a:ext>
            </a:extLst>
          </p:cNvPr>
          <p:cNvSpPr txBox="1">
            <a:spLocks noChangeArrowheads="1"/>
          </p:cNvSpPr>
          <p:nvPr/>
        </p:nvSpPr>
        <p:spPr bwMode="auto">
          <a:xfrm>
            <a:off x="5214937" y="108507"/>
            <a:ext cx="1762125" cy="584775"/>
          </a:xfrm>
          <a:prstGeom prst="rect">
            <a:avLst/>
          </a:prstGeom>
          <a:solidFill>
            <a:srgbClr val="F4E7B4"/>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vi-VN" altLang="en-US" b="1">
                <a:solidFill>
                  <a:srgbClr val="000000"/>
                </a:solidFill>
                <a:latin typeface="Times New Roman" panose="02020603050405020304" pitchFamily="18" charset="0"/>
                <a:cs typeface="Times New Roman" panose="02020603050405020304" pitchFamily="18" charset="0"/>
              </a:rPr>
              <a:t>Tập đọc</a:t>
            </a:r>
            <a:endParaRPr lang="en-US" altLang="en-US" sz="2400" b="1">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45999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CF3FB"/>
        </a:solidFill>
        <a:effectLst/>
      </p:bgPr>
    </p:bg>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7921730" y="1612900"/>
            <a:ext cx="3979984"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vi-VN" altLang="en-US" sz="2800" dirty="0">
                <a:solidFill>
                  <a:srgbClr val="000000"/>
                </a:solidFill>
                <a:latin typeface="Times New Roman" panose="02020603050405020304" pitchFamily="18" charset="0"/>
                <a:cs typeface="Times New Roman" panose="02020603050405020304" pitchFamily="18" charset="0"/>
              </a:rPr>
              <a:t>Cây cùng loại với </a:t>
            </a:r>
            <a:r>
              <a:rPr lang="vi-VN" altLang="en-US" sz="2800">
                <a:solidFill>
                  <a:srgbClr val="000000"/>
                </a:solidFill>
                <a:latin typeface="Times New Roman" panose="02020603050405020304" pitchFamily="18" charset="0"/>
                <a:cs typeface="Times New Roman" panose="02020603050405020304" pitchFamily="18" charset="0"/>
              </a:rPr>
              <a:t>cây cau, cao một</a:t>
            </a:r>
            <a:r>
              <a:rPr lang="en-US" altLang="en-US" sz="2800">
                <a:solidFill>
                  <a:srgbClr val="000000"/>
                </a:solidFill>
                <a:latin typeface="Times New Roman" panose="02020603050405020304" pitchFamily="18" charset="0"/>
                <a:cs typeface="Times New Roman" panose="02020603050405020304" pitchFamily="18" charset="0"/>
              </a:rPr>
              <a:t>, </a:t>
            </a:r>
            <a:r>
              <a:rPr lang="vi-VN" altLang="en-US" sz="2800">
                <a:solidFill>
                  <a:srgbClr val="000000"/>
                </a:solidFill>
                <a:latin typeface="Times New Roman" panose="02020603050405020304" pitchFamily="18" charset="0"/>
                <a:cs typeface="Times New Roman" panose="02020603050405020304" pitchFamily="18" charset="0"/>
              </a:rPr>
              <a:t>hai mét, </a:t>
            </a:r>
            <a:r>
              <a:rPr lang="vi-VN" altLang="en-US" sz="2800" dirty="0">
                <a:solidFill>
                  <a:srgbClr val="000000"/>
                </a:solidFill>
                <a:latin typeface="Times New Roman" panose="02020603050405020304" pitchFamily="18" charset="0"/>
                <a:cs typeface="Times New Roman" panose="02020603050405020304" pitchFamily="18" charset="0"/>
              </a:rPr>
              <a:t>lá xẻ </a:t>
            </a:r>
            <a:r>
              <a:rPr lang="vi-VN" altLang="en-US" sz="2800">
                <a:solidFill>
                  <a:srgbClr val="000000"/>
                </a:solidFill>
                <a:latin typeface="Times New Roman" panose="02020603050405020304" pitchFamily="18" charset="0"/>
                <a:cs typeface="Times New Roman" panose="02020603050405020304" pitchFamily="18" charset="0"/>
              </a:rPr>
              <a:t>hình quạt, thân nhỏ, </a:t>
            </a:r>
            <a:r>
              <a:rPr lang="vi-VN" altLang="en-US" sz="2800" dirty="0">
                <a:solidFill>
                  <a:srgbClr val="000000"/>
                </a:solidFill>
                <a:latin typeface="Times New Roman" panose="02020603050405020304" pitchFamily="18" charset="0"/>
                <a:cs typeface="Times New Roman" panose="02020603050405020304" pitchFamily="18" charset="0"/>
              </a:rPr>
              <a:t>thẳng </a:t>
            </a:r>
            <a:r>
              <a:rPr lang="vi-VN" altLang="en-US" sz="2800">
                <a:solidFill>
                  <a:srgbClr val="000000"/>
                </a:solidFill>
                <a:latin typeface="Times New Roman" panose="02020603050405020304" pitchFamily="18" charset="0"/>
                <a:cs typeface="Times New Roman" panose="02020603050405020304" pitchFamily="18" charset="0"/>
              </a:rPr>
              <a:t>và rắn, </a:t>
            </a:r>
            <a:r>
              <a:rPr lang="vi-VN" altLang="en-US" sz="2800" dirty="0">
                <a:solidFill>
                  <a:srgbClr val="000000"/>
                </a:solidFill>
                <a:latin typeface="Times New Roman" panose="02020603050405020304" pitchFamily="18" charset="0"/>
                <a:cs typeface="Times New Roman" panose="02020603050405020304" pitchFamily="18" charset="0"/>
              </a:rPr>
              <a:t>thường dùng </a:t>
            </a:r>
            <a:r>
              <a:rPr lang="vi-VN" altLang="en-US" sz="2800">
                <a:solidFill>
                  <a:srgbClr val="000000"/>
                </a:solidFill>
                <a:latin typeface="Times New Roman" panose="02020603050405020304" pitchFamily="18" charset="0"/>
                <a:cs typeface="Times New Roman" panose="02020603050405020304" pitchFamily="18" charset="0"/>
              </a:rPr>
              <a:t>làm gậy.</a:t>
            </a:r>
            <a:endParaRPr lang="en-US" altLang="en-US" sz="2800" dirty="0">
              <a:solidFill>
                <a:srgbClr val="000000"/>
              </a:solidFill>
              <a:latin typeface="Times New Roman" panose="02020603050405020304" pitchFamily="18" charset="0"/>
              <a:cs typeface="Times New Roman" panose="02020603050405020304" pitchFamily="18" charset="0"/>
            </a:endParaRPr>
          </a:p>
        </p:txBody>
      </p:sp>
      <p:sp>
        <p:nvSpPr>
          <p:cNvPr id="6" name="Text Box 5"/>
          <p:cNvSpPr txBox="1">
            <a:spLocks noChangeArrowheads="1"/>
          </p:cNvSpPr>
          <p:nvPr/>
        </p:nvSpPr>
        <p:spPr bwMode="auto">
          <a:xfrm>
            <a:off x="9331430" y="919084"/>
            <a:ext cx="101116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dirty="0">
                <a:solidFill>
                  <a:srgbClr val="FF0000"/>
                </a:solidFill>
                <a:latin typeface="Times New Roman" panose="02020603050405020304" pitchFamily="18" charset="0"/>
                <a:cs typeface="Times New Roman" panose="02020603050405020304" pitchFamily="18" charset="0"/>
              </a:rPr>
              <a:t> </a:t>
            </a:r>
            <a:r>
              <a:rPr lang="vi-VN" altLang="en-US" dirty="0">
                <a:solidFill>
                  <a:srgbClr val="FF0000"/>
                </a:solidFill>
                <a:latin typeface="Times New Roman" panose="02020603050405020304" pitchFamily="18" charset="0"/>
                <a:cs typeface="Times New Roman" panose="02020603050405020304" pitchFamily="18" charset="0"/>
              </a:rPr>
              <a:t>Lụi</a:t>
            </a:r>
            <a:endParaRPr lang="en-US" altLang="en-US" sz="2800"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7CDD8593-D783-42C7-BEFD-B91F296B2B26}"/>
              </a:ext>
            </a:extLst>
          </p:cNvPr>
          <p:cNvPicPr>
            <a:picLocks noChangeAspect="1"/>
          </p:cNvPicPr>
          <p:nvPr/>
        </p:nvPicPr>
        <p:blipFill rotWithShape="1">
          <a:blip r:embed="rId3">
            <a:extLst>
              <a:ext uri="{28A0092B-C50C-407E-A947-70E740481C1C}">
                <a14:useLocalDpi xmlns:a14="http://schemas.microsoft.com/office/drawing/2010/main" val="0"/>
              </a:ext>
            </a:extLst>
          </a:blip>
          <a:srcRect l="1465" r="8455"/>
          <a:stretch/>
        </p:blipFill>
        <p:spPr>
          <a:xfrm>
            <a:off x="14282" y="0"/>
            <a:ext cx="7789805" cy="6858000"/>
          </a:xfrm>
          <a:prstGeom prst="rect">
            <a:avLst/>
          </a:prstGeom>
        </p:spPr>
      </p:pic>
    </p:spTree>
    <p:extLst>
      <p:ext uri="{BB962C8B-B14F-4D97-AF65-F5344CB8AC3E}">
        <p14:creationId xmlns:p14="http://schemas.microsoft.com/office/powerpoint/2010/main" val="256044717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upLeft)">
                                      <p:cBhvr>
                                        <p:cTn id="7" dur="500"/>
                                        <p:tgtEl>
                                          <p:spTgt spid="11"/>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CF3FB"/>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0EE00AC-F1B4-4D16-9CCA-EF5B47D42C34}"/>
              </a:ext>
            </a:extLst>
          </p:cNvPr>
          <p:cNvPicPr>
            <a:picLocks noChangeAspect="1"/>
          </p:cNvPicPr>
          <p:nvPr/>
        </p:nvPicPr>
        <p:blipFill rotWithShape="1">
          <a:blip r:embed="rId3">
            <a:extLst>
              <a:ext uri="{28A0092B-C50C-407E-A947-70E740481C1C}">
                <a14:useLocalDpi xmlns:a14="http://schemas.microsoft.com/office/drawing/2010/main" val="0"/>
              </a:ext>
            </a:extLst>
          </a:blip>
          <a:srcRect r="3896"/>
          <a:stretch/>
        </p:blipFill>
        <p:spPr>
          <a:xfrm>
            <a:off x="0" y="64777"/>
            <a:ext cx="7752522" cy="6519333"/>
          </a:xfrm>
          <a:prstGeom prst="rect">
            <a:avLst/>
          </a:prstGeom>
        </p:spPr>
      </p:pic>
      <p:pic>
        <p:nvPicPr>
          <p:cNvPr id="7" name="Picture 4" descr="1449820712-doc-dao-chiec-truc-lua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75252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7957863" y="1669959"/>
            <a:ext cx="4163707"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vi-VN" altLang="en-US" sz="2800">
                <a:solidFill>
                  <a:srgbClr val="000000"/>
                </a:solidFill>
                <a:latin typeface="Times New Roman" panose="02020603050405020304" pitchFamily="18" charset="0"/>
                <a:cs typeface="Times New Roman" panose="02020603050405020304" pitchFamily="18" charset="0"/>
              </a:rPr>
              <a:t>   Dùng </a:t>
            </a:r>
            <a:r>
              <a:rPr lang="vi-VN" altLang="en-US" sz="2800" dirty="0">
                <a:solidFill>
                  <a:srgbClr val="000000"/>
                </a:solidFill>
                <a:latin typeface="Times New Roman" panose="02020603050405020304" pitchFamily="18" charset="0"/>
                <a:cs typeface="Times New Roman" panose="02020603050405020304" pitchFamily="18" charset="0"/>
              </a:rPr>
              <a:t>trâu bò kéo con </a:t>
            </a:r>
            <a:r>
              <a:rPr lang="vi-VN" altLang="en-US" sz="2800">
                <a:solidFill>
                  <a:srgbClr val="000000"/>
                </a:solidFill>
                <a:latin typeface="Times New Roman" panose="02020603050405020304" pitchFamily="18" charset="0"/>
                <a:cs typeface="Times New Roman" panose="02020603050405020304" pitchFamily="18" charset="0"/>
              </a:rPr>
              <a:t>lăn bằng </a:t>
            </a:r>
            <a:r>
              <a:rPr lang="vi-VN" altLang="en-US" sz="2800" dirty="0">
                <a:solidFill>
                  <a:srgbClr val="000000"/>
                </a:solidFill>
                <a:latin typeface="Times New Roman" panose="02020603050405020304" pitchFamily="18" charset="0"/>
                <a:cs typeface="Times New Roman" panose="02020603050405020304" pitchFamily="18" charset="0"/>
              </a:rPr>
              <a:t>đá để xiết cho thóc rụng khỏi </a:t>
            </a:r>
            <a:r>
              <a:rPr lang="vi-VN" altLang="en-US" sz="2800">
                <a:solidFill>
                  <a:srgbClr val="000000"/>
                </a:solidFill>
                <a:latin typeface="Times New Roman" panose="02020603050405020304" pitchFamily="18" charset="0"/>
                <a:cs typeface="Times New Roman" panose="02020603050405020304" pitchFamily="18" charset="0"/>
              </a:rPr>
              <a:t>thân lúa.</a:t>
            </a:r>
            <a:endParaRPr lang="en-US" altLang="en-US" sz="2800" dirty="0">
              <a:solidFill>
                <a:srgbClr val="000000"/>
              </a:solidFill>
              <a:latin typeface="Times New Roman" panose="02020603050405020304" pitchFamily="18" charset="0"/>
              <a:cs typeface="Times New Roman" panose="02020603050405020304" pitchFamily="18" charset="0"/>
            </a:endParaRPr>
          </a:p>
        </p:txBody>
      </p:sp>
      <p:sp>
        <p:nvSpPr>
          <p:cNvPr id="9" name="Text Box 5"/>
          <p:cNvSpPr txBox="1">
            <a:spLocks noChangeArrowheads="1"/>
          </p:cNvSpPr>
          <p:nvPr/>
        </p:nvSpPr>
        <p:spPr bwMode="auto">
          <a:xfrm>
            <a:off x="9209846" y="954917"/>
            <a:ext cx="1581151"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vi-VN" altLang="en-US" sz="2800" dirty="0">
                <a:solidFill>
                  <a:srgbClr val="C00000"/>
                </a:solidFill>
                <a:latin typeface="Times New Roman" panose="02020603050405020304" pitchFamily="18" charset="0"/>
                <a:cs typeface="Times New Roman" panose="02020603050405020304" pitchFamily="18" charset="0"/>
              </a:rPr>
              <a:t>Kéo đá</a:t>
            </a:r>
            <a:endParaRPr lang="en-US" altLang="en-US" sz="2800" dirty="0">
              <a:solidFill>
                <a:srgbClr val="C00000"/>
              </a:solidFill>
              <a:latin typeface="Times New Roman" panose="020206030504050203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id="{771420BF-0922-4457-B817-67D8D589A621}"/>
              </a:ext>
            </a:extLst>
          </p:cNvPr>
          <p:cNvGrpSpPr/>
          <p:nvPr/>
        </p:nvGrpSpPr>
        <p:grpSpPr>
          <a:xfrm>
            <a:off x="70430" y="835112"/>
            <a:ext cx="7682092" cy="4978665"/>
            <a:chOff x="2274709" y="2420937"/>
            <a:chExt cx="5142092" cy="2219325"/>
          </a:xfrm>
        </p:grpSpPr>
        <p:pic>
          <p:nvPicPr>
            <p:cNvPr id="11" name="Picture 10">
              <a:extLst>
                <a:ext uri="{FF2B5EF4-FFF2-40B4-BE49-F238E27FC236}">
                  <a16:creationId xmlns:a16="http://schemas.microsoft.com/office/drawing/2014/main" id="{8C43C4D1-4234-4F5D-AD4D-E3B155CE9E42}"/>
                </a:ext>
              </a:extLst>
            </p:cNvPr>
            <p:cNvPicPr>
              <a:picLocks noChangeAspect="1"/>
            </p:cNvPicPr>
            <p:nvPr/>
          </p:nvPicPr>
          <p:blipFill rotWithShape="1">
            <a:blip r:embed="rId3">
              <a:extLst>
                <a:ext uri="{28A0092B-C50C-407E-A947-70E740481C1C}">
                  <a14:useLocalDpi xmlns:a14="http://schemas.microsoft.com/office/drawing/2010/main" val="0"/>
                </a:ext>
              </a:extLst>
            </a:blip>
            <a:srcRect l="40360" t="54403" r="32006" b="24650"/>
            <a:stretch/>
          </p:blipFill>
          <p:spPr>
            <a:xfrm>
              <a:off x="5271913" y="3101622"/>
              <a:ext cx="2144888" cy="1436511"/>
            </a:xfrm>
            <a:prstGeom prst="rect">
              <a:avLst/>
            </a:prstGeom>
          </p:spPr>
        </p:pic>
        <p:pic>
          <p:nvPicPr>
            <p:cNvPr id="12" name="Picture 11">
              <a:extLst>
                <a:ext uri="{FF2B5EF4-FFF2-40B4-BE49-F238E27FC236}">
                  <a16:creationId xmlns:a16="http://schemas.microsoft.com/office/drawing/2014/main" id="{6CB34059-B8A6-4558-AF0D-B42AC0C50CA9}"/>
                </a:ext>
              </a:extLst>
            </p:cNvPr>
            <p:cNvPicPr>
              <a:picLocks noChangeAspect="1"/>
            </p:cNvPicPr>
            <p:nvPr/>
          </p:nvPicPr>
          <p:blipFill rotWithShape="1">
            <a:blip r:embed="rId5">
              <a:extLst>
                <a:ext uri="{28A0092B-C50C-407E-A947-70E740481C1C}">
                  <a14:useLocalDpi xmlns:a14="http://schemas.microsoft.com/office/drawing/2010/main" val="0"/>
                </a:ext>
              </a:extLst>
            </a:blip>
            <a:srcRect r="35879"/>
            <a:stretch/>
          </p:blipFill>
          <p:spPr>
            <a:xfrm>
              <a:off x="2274709" y="2420937"/>
              <a:ext cx="3127023" cy="2219325"/>
            </a:xfrm>
            <a:prstGeom prst="rect">
              <a:avLst/>
            </a:prstGeom>
          </p:spPr>
        </p:pic>
      </p:grpSp>
    </p:spTree>
    <p:extLst>
      <p:ext uri="{BB962C8B-B14F-4D97-AF65-F5344CB8AC3E}">
        <p14:creationId xmlns:p14="http://schemas.microsoft.com/office/powerpoint/2010/main" val="36500399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0"/>
                                        </p:tgtEl>
                                        <p:attrNameLst>
                                          <p:attrName>style.visibility</p:attrName>
                                        </p:attrNameLst>
                                      </p:cBhvr>
                                      <p:to>
                                        <p:strVal val="hidden"/>
                                      </p:to>
                                    </p:set>
                                  </p:childTnLst>
                                </p:cTn>
                              </p:par>
                              <p:par>
                                <p:cTn id="18" presetID="22" presetClass="entr" presetSubtype="8"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9"/>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8"/>
                                        </p:tgtEl>
                                        <p:attrNameLst>
                                          <p:attrName>style.visibility</p:attrName>
                                        </p:attrNameLst>
                                      </p:cBhvr>
                                      <p:to>
                                        <p:strVal val="hidden"/>
                                      </p:to>
                                    </p:set>
                                  </p:childTnLst>
                                </p:cTn>
                              </p:par>
                              <p:par>
                                <p:cTn id="29" presetID="22" presetClass="entr" presetSubtype="8"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8AD96DD-D4F6-43A4-9B6F-C9B23D7424D2}"/>
              </a:ext>
            </a:extLst>
          </p:cNvPr>
          <p:cNvGrpSpPr/>
          <p:nvPr/>
        </p:nvGrpSpPr>
        <p:grpSpPr>
          <a:xfrm>
            <a:off x="847051" y="-519281"/>
            <a:ext cx="3926263" cy="2975487"/>
            <a:chOff x="28639" y="3834466"/>
            <a:chExt cx="3926263" cy="2975487"/>
          </a:xfrm>
        </p:grpSpPr>
        <p:pic>
          <p:nvPicPr>
            <p:cNvPr id="2" name="图片 6">
              <a:extLst>
                <a:ext uri="{FF2B5EF4-FFF2-40B4-BE49-F238E27FC236}">
                  <a16:creationId xmlns:a16="http://schemas.microsoft.com/office/drawing/2014/main" id="{37C9DFCF-6103-4151-B7FB-AAEF7971C2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639" y="3834466"/>
              <a:ext cx="3926263" cy="2975487"/>
            </a:xfrm>
            <a:prstGeom prst="rect">
              <a:avLst/>
            </a:prstGeom>
            <a:effectLst>
              <a:outerShdw blurRad="50800" dist="38100" dir="10800000" algn="r" rotWithShape="0">
                <a:prstClr val="black">
                  <a:alpha val="40000"/>
                </a:prstClr>
              </a:outerShdw>
            </a:effectLst>
          </p:spPr>
        </p:pic>
        <p:sp>
          <p:nvSpPr>
            <p:cNvPr id="3" name="文本框 20">
              <a:extLst>
                <a:ext uri="{FF2B5EF4-FFF2-40B4-BE49-F238E27FC236}">
                  <a16:creationId xmlns:a16="http://schemas.microsoft.com/office/drawing/2014/main" id="{56E4F802-04FA-43AD-83A6-2F9FFDD68B03}"/>
                </a:ext>
              </a:extLst>
            </p:cNvPr>
            <p:cNvSpPr txBox="1"/>
            <p:nvPr/>
          </p:nvSpPr>
          <p:spPr>
            <a:xfrm>
              <a:off x="646880" y="4947923"/>
              <a:ext cx="2689783" cy="584775"/>
            </a:xfrm>
            <a:prstGeom prst="rect">
              <a:avLst/>
            </a:prstGeom>
            <a:noFill/>
          </p:spPr>
          <p:txBody>
            <a:bodyPr wrap="square" rtlCol="0">
              <a:spAutoFit/>
            </a:bodyPr>
            <a:lstStyle/>
            <a:p>
              <a:pPr algn="ctr"/>
              <a:r>
                <a:rPr lang="en-US" altLang="zh-CN" sz="3200" b="1">
                  <a:solidFill>
                    <a:srgbClr val="0000FF"/>
                  </a:solidFill>
                  <a:latin typeface="Times  New Roman"/>
                  <a:ea typeface="义启嘟嘟体" pitchFamily="2" charset="-128"/>
                  <a:cs typeface="义启嘟嘟体" pitchFamily="2" charset="-128"/>
                  <a:sym typeface="+mn-lt"/>
                </a:rPr>
                <a:t>Hoạt động 1</a:t>
              </a:r>
              <a:endParaRPr lang="en-US" altLang="zh-CN" sz="3200" b="1" dirty="0">
                <a:solidFill>
                  <a:srgbClr val="0000FF"/>
                </a:solidFill>
                <a:latin typeface="Times  New Roman"/>
                <a:ea typeface="义启嘟嘟体" pitchFamily="2" charset="-128"/>
                <a:cs typeface="义启嘟嘟体" pitchFamily="2" charset="-128"/>
                <a:sym typeface="+mn-lt"/>
              </a:endParaRPr>
            </a:p>
          </p:txBody>
        </p:sp>
      </p:grpSp>
      <p:sp>
        <p:nvSpPr>
          <p:cNvPr id="6" name="Cloud 5">
            <a:extLst>
              <a:ext uri="{FF2B5EF4-FFF2-40B4-BE49-F238E27FC236}">
                <a16:creationId xmlns:a16="http://schemas.microsoft.com/office/drawing/2014/main" id="{EF3F18B1-DFB0-45E6-AA96-CD743F3EA2BE}"/>
              </a:ext>
            </a:extLst>
          </p:cNvPr>
          <p:cNvSpPr/>
          <p:nvPr/>
        </p:nvSpPr>
        <p:spPr>
          <a:xfrm>
            <a:off x="4773314" y="0"/>
            <a:ext cx="5039344" cy="1626743"/>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C00000"/>
                </a:solidFill>
                <a:latin typeface="Times New Roman" panose="02020603050405020304" pitchFamily="18" charset="0"/>
                <a:cs typeface="Times New Roman" panose="02020603050405020304" pitchFamily="18" charset="0"/>
              </a:rPr>
              <a:t>Khởi động</a:t>
            </a:r>
            <a:endParaRPr lang="vi-VN" sz="3200" b="1">
              <a:solidFill>
                <a:srgbClr val="C00000"/>
              </a:solidFill>
              <a:latin typeface="Times New Roman" panose="020206030504050203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89D3F796-77FD-4243-9403-EF57FFB2EF35}"/>
              </a:ext>
            </a:extLst>
          </p:cNvPr>
          <p:cNvGrpSpPr/>
          <p:nvPr/>
        </p:nvGrpSpPr>
        <p:grpSpPr>
          <a:xfrm>
            <a:off x="-582841" y="1240739"/>
            <a:ext cx="4368991" cy="3061668"/>
            <a:chOff x="1083876" y="4358219"/>
            <a:chExt cx="1986103" cy="1986103"/>
          </a:xfrm>
        </p:grpSpPr>
        <p:pic>
          <p:nvPicPr>
            <p:cNvPr id="8" name="图片 6">
              <a:extLst>
                <a:ext uri="{FF2B5EF4-FFF2-40B4-BE49-F238E27FC236}">
                  <a16:creationId xmlns:a16="http://schemas.microsoft.com/office/drawing/2014/main" id="{7F2F749D-083F-436B-B301-13727AD8B2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3876" y="4358219"/>
              <a:ext cx="1986103" cy="1986103"/>
            </a:xfrm>
            <a:prstGeom prst="rect">
              <a:avLst/>
            </a:prstGeom>
            <a:effectLst>
              <a:outerShdw blurRad="50800" dist="38100" dir="10800000" algn="r" rotWithShape="0">
                <a:prstClr val="black">
                  <a:alpha val="40000"/>
                </a:prstClr>
              </a:outerShdw>
            </a:effectLst>
          </p:spPr>
        </p:pic>
        <p:sp>
          <p:nvSpPr>
            <p:cNvPr id="9" name="文本框 20">
              <a:extLst>
                <a:ext uri="{FF2B5EF4-FFF2-40B4-BE49-F238E27FC236}">
                  <a16:creationId xmlns:a16="http://schemas.microsoft.com/office/drawing/2014/main" id="{530B70A2-696D-4890-A85E-C20E2862E6F0}"/>
                </a:ext>
              </a:extLst>
            </p:cNvPr>
            <p:cNvSpPr txBox="1"/>
            <p:nvPr/>
          </p:nvSpPr>
          <p:spPr>
            <a:xfrm>
              <a:off x="1379606" y="5065318"/>
              <a:ext cx="1356063" cy="379343"/>
            </a:xfrm>
            <a:prstGeom prst="rect">
              <a:avLst/>
            </a:prstGeom>
            <a:noFill/>
          </p:spPr>
          <p:txBody>
            <a:bodyPr wrap="square" rtlCol="0">
              <a:spAutoFit/>
            </a:bodyPr>
            <a:lstStyle/>
            <a:p>
              <a:pPr algn="ctr"/>
              <a:r>
                <a:rPr lang="en-US" altLang="zh-CN" sz="3200" b="1">
                  <a:solidFill>
                    <a:srgbClr val="0000FF"/>
                  </a:solidFill>
                  <a:latin typeface="Times  New Roman"/>
                  <a:ea typeface="义启嘟嘟体" pitchFamily="2" charset="-128"/>
                  <a:cs typeface="义启嘟嘟体" pitchFamily="2" charset="-128"/>
                  <a:sym typeface="+mn-lt"/>
                </a:rPr>
                <a:t>Hoạt động 2</a:t>
              </a:r>
              <a:endParaRPr lang="en-US" altLang="zh-CN" sz="3200" b="1" dirty="0">
                <a:solidFill>
                  <a:srgbClr val="0000FF"/>
                </a:solidFill>
                <a:latin typeface="Times  New Roman"/>
                <a:ea typeface="义启嘟嘟体" pitchFamily="2" charset="-128"/>
                <a:cs typeface="义启嘟嘟体" pitchFamily="2" charset="-128"/>
                <a:sym typeface="+mn-lt"/>
              </a:endParaRPr>
            </a:p>
          </p:txBody>
        </p:sp>
      </p:grpSp>
      <p:sp>
        <p:nvSpPr>
          <p:cNvPr id="10" name="Cloud 9">
            <a:extLst>
              <a:ext uri="{FF2B5EF4-FFF2-40B4-BE49-F238E27FC236}">
                <a16:creationId xmlns:a16="http://schemas.microsoft.com/office/drawing/2014/main" id="{926FECDE-D680-47D5-A003-0C5708711AE2}"/>
              </a:ext>
            </a:extLst>
          </p:cNvPr>
          <p:cNvSpPr/>
          <p:nvPr/>
        </p:nvSpPr>
        <p:spPr>
          <a:xfrm>
            <a:off x="3701282" y="1727953"/>
            <a:ext cx="6582830" cy="180728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C00000"/>
                </a:solidFill>
                <a:latin typeface="Times New Roman" panose="02020603050405020304" pitchFamily="18" charset="0"/>
                <a:cs typeface="Times New Roman" panose="02020603050405020304" pitchFamily="18" charset="0"/>
              </a:rPr>
              <a:t>Khám phá và luyện tập</a:t>
            </a:r>
            <a:endParaRPr lang="vi-VN" sz="3200" b="1">
              <a:solidFill>
                <a:srgbClr val="C00000"/>
              </a:solidFill>
              <a:latin typeface="Times New Roman" panose="02020603050405020304" pitchFamily="18" charset="0"/>
              <a:cs typeface="Times New Roman" panose="02020603050405020304" pitchFamily="18" charset="0"/>
            </a:endParaRPr>
          </a:p>
        </p:txBody>
      </p:sp>
      <p:grpSp>
        <p:nvGrpSpPr>
          <p:cNvPr id="11" name="Group 10">
            <a:extLst>
              <a:ext uri="{FF2B5EF4-FFF2-40B4-BE49-F238E27FC236}">
                <a16:creationId xmlns:a16="http://schemas.microsoft.com/office/drawing/2014/main" id="{4CD25BEA-F48D-4C41-8717-8023AF8FB996}"/>
              </a:ext>
            </a:extLst>
          </p:cNvPr>
          <p:cNvGrpSpPr/>
          <p:nvPr/>
        </p:nvGrpSpPr>
        <p:grpSpPr>
          <a:xfrm>
            <a:off x="-456985" y="3758916"/>
            <a:ext cx="5606532" cy="2353652"/>
            <a:chOff x="1083876" y="4358219"/>
            <a:chExt cx="1986103" cy="2802327"/>
          </a:xfrm>
        </p:grpSpPr>
        <p:pic>
          <p:nvPicPr>
            <p:cNvPr id="12" name="图片 6">
              <a:extLst>
                <a:ext uri="{FF2B5EF4-FFF2-40B4-BE49-F238E27FC236}">
                  <a16:creationId xmlns:a16="http://schemas.microsoft.com/office/drawing/2014/main" id="{7446999A-6022-4F08-BCB1-E4ECD60B00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3876" y="4358219"/>
              <a:ext cx="1986103" cy="2802327"/>
            </a:xfrm>
            <a:prstGeom prst="rect">
              <a:avLst/>
            </a:prstGeom>
            <a:effectLst>
              <a:outerShdw blurRad="50800" dist="38100" dir="10800000" algn="r" rotWithShape="0">
                <a:prstClr val="black">
                  <a:alpha val="40000"/>
                </a:prstClr>
              </a:outerShdw>
            </a:effectLst>
          </p:spPr>
        </p:pic>
        <p:sp>
          <p:nvSpPr>
            <p:cNvPr id="13" name="文本框 20">
              <a:extLst>
                <a:ext uri="{FF2B5EF4-FFF2-40B4-BE49-F238E27FC236}">
                  <a16:creationId xmlns:a16="http://schemas.microsoft.com/office/drawing/2014/main" id="{D3BFEB1F-3359-4C6F-AEC8-4B48AA552BFA}"/>
                </a:ext>
              </a:extLst>
            </p:cNvPr>
            <p:cNvSpPr txBox="1"/>
            <p:nvPr/>
          </p:nvSpPr>
          <p:spPr>
            <a:xfrm>
              <a:off x="1586618" y="5348478"/>
              <a:ext cx="980619" cy="696250"/>
            </a:xfrm>
            <a:prstGeom prst="rect">
              <a:avLst/>
            </a:prstGeom>
            <a:noFill/>
          </p:spPr>
          <p:txBody>
            <a:bodyPr wrap="square" rtlCol="0">
              <a:spAutoFit/>
            </a:bodyPr>
            <a:lstStyle/>
            <a:p>
              <a:pPr algn="ctr"/>
              <a:r>
                <a:rPr lang="en-US" altLang="zh-CN" sz="3200" b="1">
                  <a:solidFill>
                    <a:srgbClr val="0000FF"/>
                  </a:solidFill>
                  <a:latin typeface="Times  New Roman"/>
                  <a:ea typeface="义启嘟嘟体" pitchFamily="2" charset="-128"/>
                  <a:cs typeface="义启嘟嘟体" pitchFamily="2" charset="-128"/>
                  <a:sym typeface="+mn-lt"/>
                </a:rPr>
                <a:t>Hoạt động 3</a:t>
              </a:r>
              <a:endParaRPr lang="en-US" altLang="zh-CN" sz="3200" b="1" dirty="0">
                <a:solidFill>
                  <a:srgbClr val="0000FF"/>
                </a:solidFill>
                <a:latin typeface="Times  New Roman"/>
                <a:ea typeface="义启嘟嘟体" pitchFamily="2" charset="-128"/>
                <a:cs typeface="义启嘟嘟体" pitchFamily="2" charset="-128"/>
                <a:sym typeface="+mn-lt"/>
              </a:endParaRPr>
            </a:p>
          </p:txBody>
        </p:sp>
      </p:grpSp>
      <p:sp>
        <p:nvSpPr>
          <p:cNvPr id="14" name="Cloud 13">
            <a:extLst>
              <a:ext uri="{FF2B5EF4-FFF2-40B4-BE49-F238E27FC236}">
                <a16:creationId xmlns:a16="http://schemas.microsoft.com/office/drawing/2014/main" id="{688D3102-98A1-423A-AD54-7F32640B94CD}"/>
              </a:ext>
            </a:extLst>
          </p:cNvPr>
          <p:cNvSpPr/>
          <p:nvPr/>
        </p:nvSpPr>
        <p:spPr>
          <a:xfrm>
            <a:off x="4536391" y="3873977"/>
            <a:ext cx="6127567" cy="180728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C00000"/>
                </a:solidFill>
                <a:latin typeface="Times New Roman" panose="02020603050405020304" pitchFamily="18" charset="0"/>
                <a:cs typeface="Times New Roman" panose="02020603050405020304" pitchFamily="18" charset="0"/>
              </a:rPr>
              <a:t>Củng cố và nối tiếp</a:t>
            </a:r>
            <a:endParaRPr lang="vi-VN" sz="3200" b="1">
              <a:solidFill>
                <a:srgbClr val="C0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5182165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3"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1+#ppt_w/2"/>
                                          </p:val>
                                        </p:tav>
                                        <p:tav tm="100000">
                                          <p:val>
                                            <p:strVal val="#ppt_x"/>
                                          </p:val>
                                        </p:tav>
                                      </p:tavLst>
                                    </p:anim>
                                    <p:anim calcmode="lin" valueType="num">
                                      <p:cBhvr additive="base">
                                        <p:cTn id="28" dur="500" fill="hold"/>
                                        <p:tgtEl>
                                          <p:spTgt spid="11"/>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1+#ppt_w/2"/>
                                          </p:val>
                                        </p:tav>
                                        <p:tav tm="100000">
                                          <p:val>
                                            <p:strVal val="#ppt_x"/>
                                          </p:val>
                                        </p:tav>
                                      </p:tavLst>
                                    </p:anim>
                                    <p:anim calcmode="lin" valueType="num">
                                      <p:cBhvr additive="base">
                                        <p:cTn id="32"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4" name="Text Box 5">
            <a:extLst>
              <a:ext uri="{FF2B5EF4-FFF2-40B4-BE49-F238E27FC236}">
                <a16:creationId xmlns:a16="http://schemas.microsoft.com/office/drawing/2014/main" id="{BDAF25F1-4190-4333-A2E3-8CBB447ABBB5}"/>
              </a:ext>
            </a:extLst>
          </p:cNvPr>
          <p:cNvSpPr txBox="1">
            <a:spLocks noChangeArrowheads="1"/>
          </p:cNvSpPr>
          <p:nvPr/>
        </p:nvSpPr>
        <p:spPr bwMode="auto">
          <a:xfrm>
            <a:off x="24517" y="-104"/>
            <a:ext cx="6980392" cy="6324808"/>
          </a:xfrm>
          <a:prstGeom prst="rect">
            <a:avLst/>
          </a:prstGeom>
          <a:solidFill>
            <a:schemeClr val="bg1">
              <a:alpha val="88000"/>
            </a:schemeClr>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vi-VN"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alt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Quang cảnh làng mạc ngày mùa</a:t>
            </a:r>
          </a:p>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vi-VN"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Mùa đông, giữa ngày mùa, làng quê toàn màu vàng - những màu vàng rất khác nhau.</a:t>
            </a:r>
          </a:p>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vi-VN"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Có lẽ bắt đầu từ những đêm sương sa thì bóng tối đã hơi cứng và sáng ngày ra thì trông thấy màu trời có vàng hơn thường khi. Màu lúa chín dưới đồng vàng xuộm lại. Nắng nhạt ngả màu vàng hoe. Trong vườn, lắc lư những chùm quả xoan vàng lịm không trông thấy cuống như những chuỗi tràng hạt bồ đề treo lơ lửng. Từng chiếc lá mít vàng ối, tàu đu đủ, chiếc lá sắn héo lại mở năm cánh vàng tươi. Buồng chuối đốm quả chín vàng. Những tàu lá chuối vàng ối xõa xuống như những đuôi áo, vạt áo. Nắng vườn chuối đương có gió lẫn với lá vàng như những vạt áo nắng, đuôi áo nắng, vẫy vẫy. Bụi mía vàng xọng, đốt ngầu phấn trắng. Dưới sân, rơm và thóc vàng giòn. Quanh đó, con gà, con chó cũng vàng mượt. Mái nhà phủ một màu rơm vàng mới. Lác đác cây lụi có mấy chiếc lá đỏ. Qua khe giậu, ló ra mấy quả ớt đỏ chói. Tất cả đượm một màu vàng trù phú, đầm ấm lạ lùng. Không còn có cảm giác héo tàn hanh hao lúc sắp bước vào mùa đông. Hơi thở của đất trời, mặt nước thơm thơm, nhè nhẹ. Ngày không nắng, không mưa, hồ như k</a:t>
            </a: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hông</a:t>
            </a:r>
            <a:r>
              <a:rPr kumimoji="0" lang="vi-VN"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ai tưởng đến ngày hay đêm, mà chỉ mải miết đi gặt, kéo đá, cắt rạ, chia thóc hợp tác xã. Ai cũng vậy, c</a:t>
            </a: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ứ</a:t>
            </a:r>
            <a:r>
              <a:rPr kumimoji="0" lang="vi-VN"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buông bát đũa lại đi ngay, cứ trở dậy là ra đồng ngay.</a:t>
            </a:r>
          </a:p>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vi-VN"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Tô Hoài</a:t>
            </a: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B1AA39C6-7BBA-4C16-B6BF-F7471C4DE4EE}"/>
              </a:ext>
            </a:extLst>
          </p:cNvPr>
          <p:cNvCxnSpPr>
            <a:cxnSpLocks/>
          </p:cNvCxnSpPr>
          <p:nvPr/>
        </p:nvCxnSpPr>
        <p:spPr>
          <a:xfrm flipH="1">
            <a:off x="1879335" y="789096"/>
            <a:ext cx="81024" cy="16204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72B0581-102E-4A94-BEB1-90286631CB66}"/>
              </a:ext>
            </a:extLst>
          </p:cNvPr>
          <p:cNvCxnSpPr>
            <a:cxnSpLocks/>
          </p:cNvCxnSpPr>
          <p:nvPr/>
        </p:nvCxnSpPr>
        <p:spPr>
          <a:xfrm flipH="1">
            <a:off x="3962552" y="2292218"/>
            <a:ext cx="81024" cy="16204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EF43FFA-AB2B-436B-BF0F-A54775BAED37}"/>
              </a:ext>
            </a:extLst>
          </p:cNvPr>
          <p:cNvCxnSpPr>
            <a:cxnSpLocks/>
          </p:cNvCxnSpPr>
          <p:nvPr/>
        </p:nvCxnSpPr>
        <p:spPr>
          <a:xfrm flipH="1">
            <a:off x="4291485" y="4218701"/>
            <a:ext cx="81024" cy="16204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E67B916-E068-4410-ACE0-54C524161F6B}"/>
              </a:ext>
            </a:extLst>
          </p:cNvPr>
          <p:cNvCxnSpPr>
            <a:cxnSpLocks/>
          </p:cNvCxnSpPr>
          <p:nvPr/>
        </p:nvCxnSpPr>
        <p:spPr>
          <a:xfrm flipH="1">
            <a:off x="5291290" y="5579417"/>
            <a:ext cx="81024" cy="16204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C797947-71A0-4C0D-9BC1-3F3A4540117C}"/>
              </a:ext>
            </a:extLst>
          </p:cNvPr>
          <p:cNvSpPr txBox="1"/>
          <p:nvPr/>
        </p:nvSpPr>
        <p:spPr>
          <a:xfrm>
            <a:off x="8011029" y="40311"/>
            <a:ext cx="2819401" cy="646331"/>
          </a:xfrm>
          <a:prstGeom prst="rect">
            <a:avLst/>
          </a:prstGeom>
          <a:solidFill>
            <a:srgbClr val="F6EAB6"/>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vi-VN" sz="3600" b="0" i="0" u="none" strike="noStrike" kern="1200" cap="none" spc="0" normalizeH="0" baseline="0" noProof="0">
                <a:ln>
                  <a:noFill/>
                </a:ln>
                <a:solidFill>
                  <a:srgbClr val="3F3F3F">
                    <a:lumMod val="50000"/>
                  </a:srgbClr>
                </a:solidFill>
                <a:effectLst/>
                <a:uLnTx/>
                <a:uFillTx/>
                <a:latin typeface="Times New Roman" panose="02020603050405020304" pitchFamily="18" charset="0"/>
                <a:ea typeface="+mn-ea"/>
                <a:cs typeface="Times New Roman" panose="02020603050405020304" pitchFamily="18" charset="0"/>
              </a:rPr>
              <a:t>Tìm hiểu bài</a:t>
            </a:r>
          </a:p>
        </p:txBody>
      </p:sp>
      <p:sp>
        <p:nvSpPr>
          <p:cNvPr id="8" name="Text Box 5">
            <a:extLst>
              <a:ext uri="{FF2B5EF4-FFF2-40B4-BE49-F238E27FC236}">
                <a16:creationId xmlns:a16="http://schemas.microsoft.com/office/drawing/2014/main" id="{A002076B-591F-4C5C-B814-E7C98D0F7B0C}"/>
              </a:ext>
            </a:extLst>
          </p:cNvPr>
          <p:cNvSpPr txBox="1">
            <a:spLocks noChangeArrowheads="1"/>
          </p:cNvSpPr>
          <p:nvPr/>
        </p:nvSpPr>
        <p:spPr bwMode="auto">
          <a:xfrm>
            <a:off x="7002159" y="1056393"/>
            <a:ext cx="2819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nắng – vàng hoe </a:t>
            </a: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9" name="Text Box 5">
            <a:extLst>
              <a:ext uri="{FF2B5EF4-FFF2-40B4-BE49-F238E27FC236}">
                <a16:creationId xmlns:a16="http://schemas.microsoft.com/office/drawing/2014/main" id="{07DAF44E-3099-40E8-8D86-BE4C7B2DD172}"/>
              </a:ext>
            </a:extLst>
          </p:cNvPr>
          <p:cNvSpPr txBox="1">
            <a:spLocks noChangeArrowheads="1"/>
          </p:cNvSpPr>
          <p:nvPr/>
        </p:nvSpPr>
        <p:spPr bwMode="auto">
          <a:xfrm>
            <a:off x="7002159" y="1513517"/>
            <a:ext cx="2819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xoan  – vàng lịm </a:t>
            </a: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0" name="Text Box 5">
            <a:extLst>
              <a:ext uri="{FF2B5EF4-FFF2-40B4-BE49-F238E27FC236}">
                <a16:creationId xmlns:a16="http://schemas.microsoft.com/office/drawing/2014/main" id="{F260EA48-095D-452D-B5E6-14CE9873AE74}"/>
              </a:ext>
            </a:extLst>
          </p:cNvPr>
          <p:cNvSpPr txBox="1">
            <a:spLocks noChangeArrowheads="1"/>
          </p:cNvSpPr>
          <p:nvPr/>
        </p:nvSpPr>
        <p:spPr bwMode="auto">
          <a:xfrm>
            <a:off x="7002159" y="3342013"/>
            <a:ext cx="368141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tàu lá chuối  – vàng ối </a:t>
            </a: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1" name="Text Box 5">
            <a:extLst>
              <a:ext uri="{FF2B5EF4-FFF2-40B4-BE49-F238E27FC236}">
                <a16:creationId xmlns:a16="http://schemas.microsoft.com/office/drawing/2014/main" id="{05AB9DBA-38D8-47DA-869E-8C6DFAA27474}"/>
              </a:ext>
            </a:extLst>
          </p:cNvPr>
          <p:cNvSpPr txBox="1">
            <a:spLocks noChangeArrowheads="1"/>
          </p:cNvSpPr>
          <p:nvPr/>
        </p:nvSpPr>
        <p:spPr bwMode="auto">
          <a:xfrm>
            <a:off x="7002159" y="3799137"/>
            <a:ext cx="337661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bụi mía  – vàng xọng </a:t>
            </a: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3" name="Text Box 5">
            <a:extLst>
              <a:ext uri="{FF2B5EF4-FFF2-40B4-BE49-F238E27FC236}">
                <a16:creationId xmlns:a16="http://schemas.microsoft.com/office/drawing/2014/main" id="{A321D37C-FEBD-4FEA-BC01-C450DE946935}"/>
              </a:ext>
            </a:extLst>
          </p:cNvPr>
          <p:cNvSpPr txBox="1">
            <a:spLocks noChangeArrowheads="1"/>
          </p:cNvSpPr>
          <p:nvPr/>
        </p:nvSpPr>
        <p:spPr bwMode="auto">
          <a:xfrm>
            <a:off x="7002159" y="4256261"/>
            <a:ext cx="355441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rơm, thóc – vàng giòn </a:t>
            </a: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8" name="Text Box 5">
            <a:extLst>
              <a:ext uri="{FF2B5EF4-FFF2-40B4-BE49-F238E27FC236}">
                <a16:creationId xmlns:a16="http://schemas.microsoft.com/office/drawing/2014/main" id="{C0CB2CA0-6A2B-4DA5-8DED-CD348202D5CE}"/>
              </a:ext>
            </a:extLst>
          </p:cNvPr>
          <p:cNvSpPr txBox="1">
            <a:spLocks noChangeArrowheads="1"/>
          </p:cNvSpPr>
          <p:nvPr/>
        </p:nvSpPr>
        <p:spPr bwMode="auto">
          <a:xfrm>
            <a:off x="7002159" y="1970641"/>
            <a:ext cx="2819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lá mít – vàng ối </a:t>
            </a: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9" name="Text Box 5">
            <a:extLst>
              <a:ext uri="{FF2B5EF4-FFF2-40B4-BE49-F238E27FC236}">
                <a16:creationId xmlns:a16="http://schemas.microsoft.com/office/drawing/2014/main" id="{A3BE1A9C-C1AD-4359-82A0-861262FB544D}"/>
              </a:ext>
            </a:extLst>
          </p:cNvPr>
          <p:cNvSpPr txBox="1">
            <a:spLocks noChangeArrowheads="1"/>
          </p:cNvSpPr>
          <p:nvPr/>
        </p:nvSpPr>
        <p:spPr bwMode="auto">
          <a:xfrm>
            <a:off x="7002159" y="2427765"/>
            <a:ext cx="452832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tàu đu đủ, lá sắn héo – vàng tươi </a:t>
            </a: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0" name="Text Box 5">
            <a:extLst>
              <a:ext uri="{FF2B5EF4-FFF2-40B4-BE49-F238E27FC236}">
                <a16:creationId xmlns:a16="http://schemas.microsoft.com/office/drawing/2014/main" id="{50DFAF5E-DACD-4A44-9A0E-6C708767C4A1}"/>
              </a:ext>
            </a:extLst>
          </p:cNvPr>
          <p:cNvSpPr txBox="1">
            <a:spLocks noChangeArrowheads="1"/>
          </p:cNvSpPr>
          <p:nvPr/>
        </p:nvSpPr>
        <p:spPr bwMode="auto">
          <a:xfrm>
            <a:off x="7002159" y="2884889"/>
            <a:ext cx="36480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quả chuối  – chín vàng  </a:t>
            </a: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1" name="Text Box 5">
            <a:extLst>
              <a:ext uri="{FF2B5EF4-FFF2-40B4-BE49-F238E27FC236}">
                <a16:creationId xmlns:a16="http://schemas.microsoft.com/office/drawing/2014/main" id="{301E8A71-8BA6-44BC-9989-ED91F2697855}"/>
              </a:ext>
            </a:extLst>
          </p:cNvPr>
          <p:cNvSpPr txBox="1">
            <a:spLocks noChangeArrowheads="1"/>
          </p:cNvSpPr>
          <p:nvPr/>
        </p:nvSpPr>
        <p:spPr bwMode="auto">
          <a:xfrm>
            <a:off x="7002159" y="4713385"/>
            <a:ext cx="349091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gà, chó  – vàng mượt</a:t>
            </a: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2" name="Text Box 5">
            <a:extLst>
              <a:ext uri="{FF2B5EF4-FFF2-40B4-BE49-F238E27FC236}">
                <a16:creationId xmlns:a16="http://schemas.microsoft.com/office/drawing/2014/main" id="{84713572-7E60-4A13-A5EB-A25B5CC98B7E}"/>
              </a:ext>
            </a:extLst>
          </p:cNvPr>
          <p:cNvSpPr txBox="1">
            <a:spLocks noChangeArrowheads="1"/>
          </p:cNvSpPr>
          <p:nvPr/>
        </p:nvSpPr>
        <p:spPr bwMode="auto">
          <a:xfrm>
            <a:off x="7002159" y="5170507"/>
            <a:ext cx="4292600" cy="400110"/>
          </a:xfrm>
          <a:prstGeom prst="rect">
            <a:avLst/>
          </a:prstGeom>
          <a:solidFill>
            <a:srgbClr val="F6EAB6"/>
          </a:solid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mái nhà rơm  – vàng mới </a:t>
            </a: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cxnSp>
        <p:nvCxnSpPr>
          <p:cNvPr id="23" name="Straight Connector 22">
            <a:extLst>
              <a:ext uri="{FF2B5EF4-FFF2-40B4-BE49-F238E27FC236}">
                <a16:creationId xmlns:a16="http://schemas.microsoft.com/office/drawing/2014/main" id="{C8E617D1-3859-4CAA-B5B9-4EEC8016D2BE}"/>
              </a:ext>
            </a:extLst>
          </p:cNvPr>
          <p:cNvCxnSpPr>
            <a:cxnSpLocks/>
          </p:cNvCxnSpPr>
          <p:nvPr/>
        </p:nvCxnSpPr>
        <p:spPr>
          <a:xfrm>
            <a:off x="3288488" y="1934109"/>
            <a:ext cx="46390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 Box 5">
            <a:extLst>
              <a:ext uri="{FF2B5EF4-FFF2-40B4-BE49-F238E27FC236}">
                <a16:creationId xmlns:a16="http://schemas.microsoft.com/office/drawing/2014/main" id="{73AC235C-E6D0-4674-A52F-56A46E774B41}"/>
              </a:ext>
            </a:extLst>
          </p:cNvPr>
          <p:cNvSpPr txBox="1">
            <a:spLocks noChangeArrowheads="1"/>
          </p:cNvSpPr>
          <p:nvPr/>
        </p:nvSpPr>
        <p:spPr bwMode="auto">
          <a:xfrm>
            <a:off x="8574903" y="774652"/>
            <a:ext cx="249886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altLang="en-US"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lúa – vàng xuộm </a:t>
            </a:r>
            <a:endParaRPr kumimoji="0" lang="en-US" altLang="en-US"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25" name="Straight Connector 24">
            <a:extLst>
              <a:ext uri="{FF2B5EF4-FFF2-40B4-BE49-F238E27FC236}">
                <a16:creationId xmlns:a16="http://schemas.microsoft.com/office/drawing/2014/main" id="{BA0B025B-C540-4C19-B212-FCA46CFB7474}"/>
              </a:ext>
            </a:extLst>
          </p:cNvPr>
          <p:cNvCxnSpPr>
            <a:cxnSpLocks/>
          </p:cNvCxnSpPr>
          <p:nvPr/>
        </p:nvCxnSpPr>
        <p:spPr>
          <a:xfrm>
            <a:off x="5345882" y="1934109"/>
            <a:ext cx="84808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9E4A0F6-7F17-41BB-B945-BCF1B67A8B58}"/>
              </a:ext>
            </a:extLst>
          </p:cNvPr>
          <p:cNvCxnSpPr>
            <a:cxnSpLocks/>
          </p:cNvCxnSpPr>
          <p:nvPr/>
        </p:nvCxnSpPr>
        <p:spPr>
          <a:xfrm>
            <a:off x="3459054" y="2211521"/>
            <a:ext cx="74692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1BFD71D-1799-4DF0-8374-BBBA1A5F5352}"/>
              </a:ext>
            </a:extLst>
          </p:cNvPr>
          <p:cNvCxnSpPr>
            <a:cxnSpLocks/>
          </p:cNvCxnSpPr>
          <p:nvPr/>
        </p:nvCxnSpPr>
        <p:spPr>
          <a:xfrm>
            <a:off x="2512644" y="2211521"/>
            <a:ext cx="84590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E56560B-A554-415B-BCC6-1F387939C9E5}"/>
              </a:ext>
            </a:extLst>
          </p:cNvPr>
          <p:cNvCxnSpPr>
            <a:cxnSpLocks/>
          </p:cNvCxnSpPr>
          <p:nvPr/>
        </p:nvCxnSpPr>
        <p:spPr>
          <a:xfrm>
            <a:off x="5223254" y="2471474"/>
            <a:ext cx="47962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96C807-0B4F-44BC-A328-F644F8F9554E}"/>
              </a:ext>
            </a:extLst>
          </p:cNvPr>
          <p:cNvCxnSpPr>
            <a:cxnSpLocks/>
          </p:cNvCxnSpPr>
          <p:nvPr/>
        </p:nvCxnSpPr>
        <p:spPr>
          <a:xfrm>
            <a:off x="740963" y="2744762"/>
            <a:ext cx="140560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A0D30FF-C6E7-4AA4-8C2A-2CFB2EAD01D0}"/>
              </a:ext>
            </a:extLst>
          </p:cNvPr>
          <p:cNvCxnSpPr>
            <a:cxnSpLocks/>
          </p:cNvCxnSpPr>
          <p:nvPr/>
        </p:nvCxnSpPr>
        <p:spPr>
          <a:xfrm>
            <a:off x="3909921" y="2744762"/>
            <a:ext cx="82951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FFEF34-FB94-4A36-B182-D9480D09695E}"/>
              </a:ext>
            </a:extLst>
          </p:cNvPr>
          <p:cNvCxnSpPr>
            <a:cxnSpLocks/>
          </p:cNvCxnSpPr>
          <p:nvPr/>
        </p:nvCxnSpPr>
        <p:spPr>
          <a:xfrm>
            <a:off x="100035" y="2744762"/>
            <a:ext cx="59059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28803AC-D204-434E-A180-CE2BA0FBC500}"/>
              </a:ext>
            </a:extLst>
          </p:cNvPr>
          <p:cNvCxnSpPr>
            <a:cxnSpLocks/>
          </p:cNvCxnSpPr>
          <p:nvPr/>
        </p:nvCxnSpPr>
        <p:spPr>
          <a:xfrm>
            <a:off x="5538900" y="2744424"/>
            <a:ext cx="965058" cy="33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173D950-FC07-434D-BE10-1B4067463CAE}"/>
              </a:ext>
            </a:extLst>
          </p:cNvPr>
          <p:cNvCxnSpPr>
            <a:cxnSpLocks/>
          </p:cNvCxnSpPr>
          <p:nvPr/>
        </p:nvCxnSpPr>
        <p:spPr>
          <a:xfrm>
            <a:off x="143577" y="3013277"/>
            <a:ext cx="83826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017CA9F-F410-4D86-A16E-70E8F3379FDA}"/>
              </a:ext>
            </a:extLst>
          </p:cNvPr>
          <p:cNvCxnSpPr>
            <a:cxnSpLocks/>
          </p:cNvCxnSpPr>
          <p:nvPr/>
        </p:nvCxnSpPr>
        <p:spPr>
          <a:xfrm>
            <a:off x="1853041" y="3013277"/>
            <a:ext cx="105352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071016D-B398-4528-8480-AD6DA7961E50}"/>
              </a:ext>
            </a:extLst>
          </p:cNvPr>
          <p:cNvCxnSpPr>
            <a:cxnSpLocks/>
          </p:cNvCxnSpPr>
          <p:nvPr/>
        </p:nvCxnSpPr>
        <p:spPr>
          <a:xfrm>
            <a:off x="3013860" y="3017688"/>
            <a:ext cx="58267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929A490-EC6D-4AD8-9FB6-C233DA9A94D8}"/>
              </a:ext>
            </a:extLst>
          </p:cNvPr>
          <p:cNvCxnSpPr>
            <a:cxnSpLocks/>
          </p:cNvCxnSpPr>
          <p:nvPr/>
        </p:nvCxnSpPr>
        <p:spPr>
          <a:xfrm>
            <a:off x="3843533" y="3562754"/>
            <a:ext cx="89590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EB2F044-D0F8-4F00-9873-907B4BDCD9F1}"/>
              </a:ext>
            </a:extLst>
          </p:cNvPr>
          <p:cNvCxnSpPr>
            <a:cxnSpLocks/>
          </p:cNvCxnSpPr>
          <p:nvPr/>
        </p:nvCxnSpPr>
        <p:spPr>
          <a:xfrm>
            <a:off x="2984369" y="3565239"/>
            <a:ext cx="74842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36601BD-58EB-4BE5-B8D2-4824D535EE20}"/>
              </a:ext>
            </a:extLst>
          </p:cNvPr>
          <p:cNvCxnSpPr>
            <a:cxnSpLocks/>
          </p:cNvCxnSpPr>
          <p:nvPr/>
        </p:nvCxnSpPr>
        <p:spPr>
          <a:xfrm>
            <a:off x="1109867" y="3849587"/>
            <a:ext cx="112061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E31B864-C1A8-4B35-8026-0D95DCC0849C}"/>
              </a:ext>
            </a:extLst>
          </p:cNvPr>
          <p:cNvCxnSpPr>
            <a:cxnSpLocks/>
          </p:cNvCxnSpPr>
          <p:nvPr/>
        </p:nvCxnSpPr>
        <p:spPr>
          <a:xfrm flipV="1">
            <a:off x="2321748" y="3849587"/>
            <a:ext cx="908684" cy="33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1B84DC7-AC3F-416A-BE58-881FF93B30BB}"/>
              </a:ext>
            </a:extLst>
          </p:cNvPr>
          <p:cNvCxnSpPr>
            <a:cxnSpLocks/>
          </p:cNvCxnSpPr>
          <p:nvPr/>
        </p:nvCxnSpPr>
        <p:spPr>
          <a:xfrm>
            <a:off x="4797333" y="3847465"/>
            <a:ext cx="22721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C57D1BC-7EF8-42AB-B33F-5CAA3094E84B}"/>
              </a:ext>
            </a:extLst>
          </p:cNvPr>
          <p:cNvCxnSpPr>
            <a:cxnSpLocks/>
          </p:cNvCxnSpPr>
          <p:nvPr/>
        </p:nvCxnSpPr>
        <p:spPr>
          <a:xfrm>
            <a:off x="5583497" y="3848719"/>
            <a:ext cx="25184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1696534-1F19-4C51-80B1-EB1A53A7BDA7}"/>
              </a:ext>
            </a:extLst>
          </p:cNvPr>
          <p:cNvCxnSpPr>
            <a:cxnSpLocks/>
          </p:cNvCxnSpPr>
          <p:nvPr/>
        </p:nvCxnSpPr>
        <p:spPr>
          <a:xfrm>
            <a:off x="6503958" y="3847465"/>
            <a:ext cx="38866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5D1B061-07B7-4580-B531-76C0AED06467}"/>
              </a:ext>
            </a:extLst>
          </p:cNvPr>
          <p:cNvCxnSpPr>
            <a:cxnSpLocks/>
          </p:cNvCxnSpPr>
          <p:nvPr/>
        </p:nvCxnSpPr>
        <p:spPr>
          <a:xfrm>
            <a:off x="740963" y="4115980"/>
            <a:ext cx="72498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88AF07C-C61E-438B-8F15-FFA015794CC0}"/>
              </a:ext>
            </a:extLst>
          </p:cNvPr>
          <p:cNvCxnSpPr>
            <a:cxnSpLocks/>
          </p:cNvCxnSpPr>
          <p:nvPr/>
        </p:nvCxnSpPr>
        <p:spPr>
          <a:xfrm>
            <a:off x="3337119" y="4115980"/>
            <a:ext cx="74999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C99789C-11F7-4168-BAE8-A7777B0EF337}"/>
              </a:ext>
            </a:extLst>
          </p:cNvPr>
          <p:cNvCxnSpPr>
            <a:cxnSpLocks/>
          </p:cNvCxnSpPr>
          <p:nvPr/>
        </p:nvCxnSpPr>
        <p:spPr>
          <a:xfrm>
            <a:off x="6637116" y="1649659"/>
            <a:ext cx="25551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85398E9-6982-488C-B96B-DCF0A7620EDD}"/>
              </a:ext>
            </a:extLst>
          </p:cNvPr>
          <p:cNvCxnSpPr>
            <a:cxnSpLocks/>
          </p:cNvCxnSpPr>
          <p:nvPr/>
        </p:nvCxnSpPr>
        <p:spPr>
          <a:xfrm>
            <a:off x="1749019" y="1919595"/>
            <a:ext cx="99195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F4DA1182-E346-4E86-B16E-5C9B9FEBB616}"/>
              </a:ext>
            </a:extLst>
          </p:cNvPr>
          <p:cNvSpPr txBox="1"/>
          <p:nvPr/>
        </p:nvSpPr>
        <p:spPr>
          <a:xfrm>
            <a:off x="7004909" y="58908"/>
            <a:ext cx="5701033" cy="830997"/>
          </a:xfrm>
          <a:prstGeom prst="rect">
            <a:avLst/>
          </a:prstGeom>
          <a:solidFill>
            <a:srgbClr val="F6EAB6"/>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vi-VN" sz="2400"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1. Kể tên những sự vật trong bài có màu vàng và từ chỉ màu vàng đó.</a:t>
            </a:r>
          </a:p>
        </p:txBody>
      </p:sp>
      <p:cxnSp>
        <p:nvCxnSpPr>
          <p:cNvPr id="51" name="Straight Connector 50">
            <a:extLst>
              <a:ext uri="{FF2B5EF4-FFF2-40B4-BE49-F238E27FC236}">
                <a16:creationId xmlns:a16="http://schemas.microsoft.com/office/drawing/2014/main" id="{088943C0-C808-4D6C-9C6C-95D850D58CCC}"/>
              </a:ext>
            </a:extLst>
          </p:cNvPr>
          <p:cNvCxnSpPr>
            <a:cxnSpLocks/>
          </p:cNvCxnSpPr>
          <p:nvPr/>
        </p:nvCxnSpPr>
        <p:spPr>
          <a:xfrm>
            <a:off x="5836580" y="2471474"/>
            <a:ext cx="7281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D91D77A-3180-4012-9C61-E26AC209367F}"/>
              </a:ext>
            </a:extLst>
          </p:cNvPr>
          <p:cNvCxnSpPr>
            <a:cxnSpLocks/>
          </p:cNvCxnSpPr>
          <p:nvPr/>
        </p:nvCxnSpPr>
        <p:spPr>
          <a:xfrm>
            <a:off x="155143" y="4115980"/>
            <a:ext cx="43994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B340C2B-F324-41B6-82F7-53BFAD08F910}"/>
              </a:ext>
            </a:extLst>
          </p:cNvPr>
          <p:cNvCxnSpPr>
            <a:cxnSpLocks/>
          </p:cNvCxnSpPr>
          <p:nvPr/>
        </p:nvCxnSpPr>
        <p:spPr>
          <a:xfrm>
            <a:off x="2823445" y="4117160"/>
            <a:ext cx="35518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946204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500"/>
                                        <p:tgtEl>
                                          <p:spTgt spid="50"/>
                                        </p:tgtEl>
                                      </p:cBhvr>
                                    </p:animEffect>
                                    <p:anim calcmode="lin" valueType="num">
                                      <p:cBhvr>
                                        <p:cTn id="19" dur="500" fill="hold"/>
                                        <p:tgtEl>
                                          <p:spTgt spid="50"/>
                                        </p:tgtEl>
                                        <p:attrNameLst>
                                          <p:attrName>ppt_x</p:attrName>
                                        </p:attrNameLst>
                                      </p:cBhvr>
                                      <p:tavLst>
                                        <p:tav tm="0">
                                          <p:val>
                                            <p:strVal val="#ppt_x"/>
                                          </p:val>
                                        </p:tav>
                                        <p:tav tm="100000">
                                          <p:val>
                                            <p:strVal val="#ppt_x"/>
                                          </p:val>
                                        </p:tav>
                                      </p:tavLst>
                                    </p:anim>
                                    <p:anim calcmode="lin" valueType="num">
                                      <p:cBhvr>
                                        <p:cTn id="20" dur="5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par>
                                <p:cTn id="26" presetID="22" presetClass="entr" presetSubtype="8" fill="hold"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500"/>
                            </p:stCondLst>
                            <p:childTnLst>
                              <p:par>
                                <p:cTn id="30" presetID="16" presetClass="entr" presetSubtype="21"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500"/>
                                        <p:tgtEl>
                                          <p:spTgt spid="23"/>
                                        </p:tgtEl>
                                      </p:cBhvr>
                                    </p:animEffect>
                                  </p:childTnLst>
                                </p:cTn>
                              </p:par>
                              <p:par>
                                <p:cTn id="38" presetID="22" presetClass="entr" presetSubtype="8"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left)">
                                      <p:cBhvr>
                                        <p:cTn id="40" dur="500"/>
                                        <p:tgtEl>
                                          <p:spTgt spid="25"/>
                                        </p:tgtEl>
                                      </p:cBhvr>
                                    </p:animEffect>
                                  </p:childTnLst>
                                </p:cTn>
                              </p:par>
                            </p:childTnLst>
                          </p:cTn>
                        </p:par>
                        <p:par>
                          <p:cTn id="41" fill="hold">
                            <p:stCondLst>
                              <p:cond delay="500"/>
                            </p:stCondLst>
                            <p:childTnLst>
                              <p:par>
                                <p:cTn id="42" presetID="16" presetClass="entr" presetSubtype="21"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arn(inVertical)">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par>
                                <p:cTn id="50" presetID="22" presetClass="entr" presetSubtype="8" fill="hold"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left)">
                                      <p:cBhvr>
                                        <p:cTn id="52" dur="500"/>
                                        <p:tgtEl>
                                          <p:spTgt spid="26"/>
                                        </p:tgtEl>
                                      </p:cBhvr>
                                    </p:animEffect>
                                  </p:childTnLst>
                                </p:cTn>
                              </p:par>
                            </p:childTnLst>
                          </p:cTn>
                        </p:par>
                        <p:par>
                          <p:cTn id="53" fill="hold">
                            <p:stCondLst>
                              <p:cond delay="500"/>
                            </p:stCondLst>
                            <p:childTnLst>
                              <p:par>
                                <p:cTn id="54" presetID="16" presetClass="entr" presetSubtype="21"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barn(inVertical)">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wipe(left)">
                                      <p:cBhvr>
                                        <p:cTn id="61" dur="500"/>
                                        <p:tgtEl>
                                          <p:spTgt spid="28"/>
                                        </p:tgtEl>
                                      </p:cBhvr>
                                    </p:animEffect>
                                  </p:childTnLst>
                                </p:cTn>
                              </p:par>
                            </p:childTnLst>
                          </p:cTn>
                        </p:par>
                        <p:par>
                          <p:cTn id="62" fill="hold">
                            <p:stCondLst>
                              <p:cond delay="500"/>
                            </p:stCondLst>
                            <p:childTnLst>
                              <p:par>
                                <p:cTn id="63" presetID="16" presetClass="entr" presetSubtype="21"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barn(inVertical)">
                                      <p:cBhvr>
                                        <p:cTn id="65" dur="500"/>
                                        <p:tgtEl>
                                          <p:spTgt spid="18"/>
                                        </p:tgtEl>
                                      </p:cBhvr>
                                    </p:animEffect>
                                  </p:childTnLst>
                                </p:cTn>
                              </p:par>
                              <p:par>
                                <p:cTn id="66" presetID="22" presetClass="entr" presetSubtype="8" fill="hold" nodeType="with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left)">
                                      <p:cBhvr>
                                        <p:cTn id="73" dur="500"/>
                                        <p:tgtEl>
                                          <p:spTgt spid="30"/>
                                        </p:tgtEl>
                                      </p:cBhvr>
                                    </p:animEffect>
                                  </p:childTnLst>
                                </p:cTn>
                              </p:par>
                              <p:par>
                                <p:cTn id="74" presetID="22" presetClass="entr" presetSubtype="8" fill="hold"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wipe(left)">
                                      <p:cBhvr>
                                        <p:cTn id="76" dur="500"/>
                                        <p:tgtEl>
                                          <p:spTgt spid="31"/>
                                        </p:tgtEl>
                                      </p:cBhvr>
                                    </p:animEffect>
                                  </p:childTnLst>
                                </p:cTn>
                              </p:par>
                              <p:par>
                                <p:cTn id="77" presetID="22" presetClass="entr" presetSubtype="8" fill="hold" nodeType="with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500"/>
                            </p:stCondLst>
                            <p:childTnLst>
                              <p:par>
                                <p:cTn id="81" presetID="16" presetClass="entr" presetSubtype="21"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barn(inVertical)">
                                      <p:cBhvr>
                                        <p:cTn id="83" dur="500"/>
                                        <p:tgtEl>
                                          <p:spTgt spid="19"/>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wipe(left)">
                                      <p:cBhvr>
                                        <p:cTn id="88" dur="500"/>
                                        <p:tgtEl>
                                          <p:spTgt spid="33"/>
                                        </p:tgtEl>
                                      </p:cBhvr>
                                    </p:animEffect>
                                  </p:childTnLst>
                                </p:cTn>
                              </p:par>
                              <p:par>
                                <p:cTn id="89" presetID="22" presetClass="entr" presetSubtype="8" fill="hold" nodeType="with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left)">
                                      <p:cBhvr>
                                        <p:cTn id="91" dur="500"/>
                                        <p:tgtEl>
                                          <p:spTgt spid="34"/>
                                        </p:tgtEl>
                                      </p:cBhvr>
                                    </p:animEffect>
                                  </p:childTnLst>
                                </p:cTn>
                              </p:par>
                            </p:childTnLst>
                          </p:cTn>
                        </p:par>
                        <p:par>
                          <p:cTn id="92" fill="hold">
                            <p:stCondLst>
                              <p:cond delay="500"/>
                            </p:stCondLst>
                            <p:childTnLst>
                              <p:par>
                                <p:cTn id="93" presetID="16" presetClass="entr" presetSubtype="21"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barn(inVertical)">
                                      <p:cBhvr>
                                        <p:cTn id="95" dur="500"/>
                                        <p:tgtEl>
                                          <p:spTgt spid="20"/>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wipe(left)">
                                      <p:cBhvr>
                                        <p:cTn id="100" dur="500"/>
                                        <p:tgtEl>
                                          <p:spTgt spid="35"/>
                                        </p:tgtEl>
                                      </p:cBhvr>
                                    </p:animEffect>
                                  </p:childTnLst>
                                </p:cTn>
                              </p:par>
                              <p:par>
                                <p:cTn id="101" presetID="22" presetClass="entr" presetSubtype="8" fill="hold" nodeType="with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500"/>
                            </p:stCondLst>
                            <p:childTnLst>
                              <p:par>
                                <p:cTn id="105" presetID="16" presetClass="entr" presetSubtype="21" fill="hold" grpId="0" nodeType="afterEffect">
                                  <p:stCondLst>
                                    <p:cond delay="0"/>
                                  </p:stCondLst>
                                  <p:childTnLst>
                                    <p:set>
                                      <p:cBhvr>
                                        <p:cTn id="106" dur="1" fill="hold">
                                          <p:stCondLst>
                                            <p:cond delay="0"/>
                                          </p:stCondLst>
                                        </p:cTn>
                                        <p:tgtEl>
                                          <p:spTgt spid="10"/>
                                        </p:tgtEl>
                                        <p:attrNameLst>
                                          <p:attrName>style.visibility</p:attrName>
                                        </p:attrNameLst>
                                      </p:cBhvr>
                                      <p:to>
                                        <p:strVal val="visible"/>
                                      </p:to>
                                    </p:set>
                                    <p:animEffect transition="in" filter="barn(inVertical)">
                                      <p:cBhvr>
                                        <p:cTn id="107" dur="500"/>
                                        <p:tgtEl>
                                          <p:spTgt spid="10"/>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childTnLst>
                                    <p:set>
                                      <p:cBhvr>
                                        <p:cTn id="111" dur="1" fill="hold">
                                          <p:stCondLst>
                                            <p:cond delay="0"/>
                                          </p:stCondLst>
                                        </p:cTn>
                                        <p:tgtEl>
                                          <p:spTgt spid="37"/>
                                        </p:tgtEl>
                                        <p:attrNameLst>
                                          <p:attrName>style.visibility</p:attrName>
                                        </p:attrNameLst>
                                      </p:cBhvr>
                                      <p:to>
                                        <p:strVal val="visible"/>
                                      </p:to>
                                    </p:set>
                                    <p:animEffect transition="in" filter="wipe(left)">
                                      <p:cBhvr>
                                        <p:cTn id="112" dur="500"/>
                                        <p:tgtEl>
                                          <p:spTgt spid="37"/>
                                        </p:tgtEl>
                                      </p:cBhvr>
                                    </p:animEffect>
                                  </p:childTnLst>
                                </p:cTn>
                              </p:par>
                              <p:par>
                                <p:cTn id="113" presetID="22" presetClass="entr" presetSubtype="8" fill="hold" nodeType="withEffect">
                                  <p:stCondLst>
                                    <p:cond delay="0"/>
                                  </p:stCondLst>
                                  <p:childTnLst>
                                    <p:set>
                                      <p:cBhvr>
                                        <p:cTn id="114" dur="1" fill="hold">
                                          <p:stCondLst>
                                            <p:cond delay="0"/>
                                          </p:stCondLst>
                                        </p:cTn>
                                        <p:tgtEl>
                                          <p:spTgt spid="38"/>
                                        </p:tgtEl>
                                        <p:attrNameLst>
                                          <p:attrName>style.visibility</p:attrName>
                                        </p:attrNameLst>
                                      </p:cBhvr>
                                      <p:to>
                                        <p:strVal val="visible"/>
                                      </p:to>
                                    </p:set>
                                    <p:animEffect transition="in" filter="wipe(left)">
                                      <p:cBhvr>
                                        <p:cTn id="115" dur="500"/>
                                        <p:tgtEl>
                                          <p:spTgt spid="38"/>
                                        </p:tgtEl>
                                      </p:cBhvr>
                                    </p:animEffect>
                                  </p:childTnLst>
                                </p:cTn>
                              </p:par>
                            </p:childTnLst>
                          </p:cTn>
                        </p:par>
                        <p:par>
                          <p:cTn id="116" fill="hold">
                            <p:stCondLst>
                              <p:cond delay="500"/>
                            </p:stCondLst>
                            <p:childTnLst>
                              <p:par>
                                <p:cTn id="117" presetID="16" presetClass="entr" presetSubtype="21" fill="hold" grpId="0" nodeType="afterEffect">
                                  <p:stCondLst>
                                    <p:cond delay="0"/>
                                  </p:stCondLst>
                                  <p:childTnLst>
                                    <p:set>
                                      <p:cBhvr>
                                        <p:cTn id="118" dur="1" fill="hold">
                                          <p:stCondLst>
                                            <p:cond delay="0"/>
                                          </p:stCondLst>
                                        </p:cTn>
                                        <p:tgtEl>
                                          <p:spTgt spid="11"/>
                                        </p:tgtEl>
                                        <p:attrNameLst>
                                          <p:attrName>style.visibility</p:attrName>
                                        </p:attrNameLst>
                                      </p:cBhvr>
                                      <p:to>
                                        <p:strVal val="visible"/>
                                      </p:to>
                                    </p:set>
                                    <p:animEffect transition="in" filter="barn(inVertical)">
                                      <p:cBhvr>
                                        <p:cTn id="119" dur="500"/>
                                        <p:tgtEl>
                                          <p:spTgt spid="11"/>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nodeType="clickEffect">
                                  <p:stCondLst>
                                    <p:cond delay="0"/>
                                  </p:stCondLst>
                                  <p:childTnLst>
                                    <p:set>
                                      <p:cBhvr>
                                        <p:cTn id="123" dur="1" fill="hold">
                                          <p:stCondLst>
                                            <p:cond delay="0"/>
                                          </p:stCondLst>
                                        </p:cTn>
                                        <p:tgtEl>
                                          <p:spTgt spid="39"/>
                                        </p:tgtEl>
                                        <p:attrNameLst>
                                          <p:attrName>style.visibility</p:attrName>
                                        </p:attrNameLst>
                                      </p:cBhvr>
                                      <p:to>
                                        <p:strVal val="visible"/>
                                      </p:to>
                                    </p:set>
                                    <p:animEffect transition="in" filter="wipe(left)">
                                      <p:cBhvr>
                                        <p:cTn id="124" dur="500"/>
                                        <p:tgtEl>
                                          <p:spTgt spid="39"/>
                                        </p:tgtEl>
                                      </p:cBhvr>
                                    </p:animEffect>
                                  </p:childTnLst>
                                </p:cTn>
                              </p:par>
                              <p:par>
                                <p:cTn id="125" presetID="22" presetClass="entr" presetSubtype="8" fill="hold" nodeType="withEffect">
                                  <p:stCondLst>
                                    <p:cond delay="0"/>
                                  </p:stCondLst>
                                  <p:childTnLst>
                                    <p:set>
                                      <p:cBhvr>
                                        <p:cTn id="126" dur="1" fill="hold">
                                          <p:stCondLst>
                                            <p:cond delay="0"/>
                                          </p:stCondLst>
                                        </p:cTn>
                                        <p:tgtEl>
                                          <p:spTgt spid="41"/>
                                        </p:tgtEl>
                                        <p:attrNameLst>
                                          <p:attrName>style.visibility</p:attrName>
                                        </p:attrNameLst>
                                      </p:cBhvr>
                                      <p:to>
                                        <p:strVal val="visible"/>
                                      </p:to>
                                    </p:set>
                                    <p:animEffect transition="in" filter="wipe(left)">
                                      <p:cBhvr>
                                        <p:cTn id="127" dur="500"/>
                                        <p:tgtEl>
                                          <p:spTgt spid="41"/>
                                        </p:tgtEl>
                                      </p:cBhvr>
                                    </p:animEffect>
                                  </p:childTnLst>
                                </p:cTn>
                              </p:par>
                            </p:childTnLst>
                          </p:cTn>
                        </p:par>
                        <p:par>
                          <p:cTn id="128" fill="hold">
                            <p:stCondLst>
                              <p:cond delay="500"/>
                            </p:stCondLst>
                            <p:childTnLst>
                              <p:par>
                                <p:cTn id="129" presetID="16" presetClass="entr" presetSubtype="21" fill="hold" grpId="0" nodeType="afterEffect">
                                  <p:stCondLst>
                                    <p:cond delay="0"/>
                                  </p:stCondLst>
                                  <p:childTnLst>
                                    <p:set>
                                      <p:cBhvr>
                                        <p:cTn id="130" dur="1" fill="hold">
                                          <p:stCondLst>
                                            <p:cond delay="0"/>
                                          </p:stCondLst>
                                        </p:cTn>
                                        <p:tgtEl>
                                          <p:spTgt spid="13"/>
                                        </p:tgtEl>
                                        <p:attrNameLst>
                                          <p:attrName>style.visibility</p:attrName>
                                        </p:attrNameLst>
                                      </p:cBhvr>
                                      <p:to>
                                        <p:strVal val="visible"/>
                                      </p:to>
                                    </p:set>
                                    <p:animEffect transition="in" filter="barn(inVertical)">
                                      <p:cBhvr>
                                        <p:cTn id="131" dur="500"/>
                                        <p:tgtEl>
                                          <p:spTgt spid="13"/>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nodeType="clickEffect">
                                  <p:stCondLst>
                                    <p:cond delay="0"/>
                                  </p:stCondLst>
                                  <p:childTnLst>
                                    <p:set>
                                      <p:cBhvr>
                                        <p:cTn id="135" dur="1" fill="hold">
                                          <p:stCondLst>
                                            <p:cond delay="0"/>
                                          </p:stCondLst>
                                        </p:cTn>
                                        <p:tgtEl>
                                          <p:spTgt spid="42"/>
                                        </p:tgtEl>
                                        <p:attrNameLst>
                                          <p:attrName>style.visibility</p:attrName>
                                        </p:attrNameLst>
                                      </p:cBhvr>
                                      <p:to>
                                        <p:strVal val="visible"/>
                                      </p:to>
                                    </p:set>
                                    <p:animEffect transition="in" filter="wipe(left)">
                                      <p:cBhvr>
                                        <p:cTn id="136" dur="500"/>
                                        <p:tgtEl>
                                          <p:spTgt spid="42"/>
                                        </p:tgtEl>
                                      </p:cBhvr>
                                    </p:animEffect>
                                  </p:childTnLst>
                                </p:cTn>
                              </p:par>
                              <p:par>
                                <p:cTn id="137" presetID="22" presetClass="entr" presetSubtype="8" fill="hold" nodeType="withEffect">
                                  <p:stCondLst>
                                    <p:cond delay="0"/>
                                  </p:stCondLst>
                                  <p:childTnLst>
                                    <p:set>
                                      <p:cBhvr>
                                        <p:cTn id="138" dur="1" fill="hold">
                                          <p:stCondLst>
                                            <p:cond delay="0"/>
                                          </p:stCondLst>
                                        </p:cTn>
                                        <p:tgtEl>
                                          <p:spTgt spid="43"/>
                                        </p:tgtEl>
                                        <p:attrNameLst>
                                          <p:attrName>style.visibility</p:attrName>
                                        </p:attrNameLst>
                                      </p:cBhvr>
                                      <p:to>
                                        <p:strVal val="visible"/>
                                      </p:to>
                                    </p:set>
                                    <p:animEffect transition="in" filter="wipe(left)">
                                      <p:cBhvr>
                                        <p:cTn id="139" dur="500"/>
                                        <p:tgtEl>
                                          <p:spTgt spid="43"/>
                                        </p:tgtEl>
                                      </p:cBhvr>
                                    </p:animEffect>
                                  </p:childTnLst>
                                </p:cTn>
                              </p:par>
                              <p:par>
                                <p:cTn id="140" presetID="22" presetClass="entr" presetSubtype="8" fill="hold" nodeType="withEffect">
                                  <p:stCondLst>
                                    <p:cond delay="0"/>
                                  </p:stCondLst>
                                  <p:childTnLst>
                                    <p:set>
                                      <p:cBhvr>
                                        <p:cTn id="141" dur="1" fill="hold">
                                          <p:stCondLst>
                                            <p:cond delay="0"/>
                                          </p:stCondLst>
                                        </p:cTn>
                                        <p:tgtEl>
                                          <p:spTgt spid="44"/>
                                        </p:tgtEl>
                                        <p:attrNameLst>
                                          <p:attrName>style.visibility</p:attrName>
                                        </p:attrNameLst>
                                      </p:cBhvr>
                                      <p:to>
                                        <p:strVal val="visible"/>
                                      </p:to>
                                    </p:set>
                                    <p:animEffect transition="in" filter="wipe(left)">
                                      <p:cBhvr>
                                        <p:cTn id="142" dur="500"/>
                                        <p:tgtEl>
                                          <p:spTgt spid="44"/>
                                        </p:tgtEl>
                                      </p:cBhvr>
                                    </p:animEffect>
                                  </p:childTnLst>
                                </p:cTn>
                              </p:par>
                              <p:par>
                                <p:cTn id="143" presetID="22" presetClass="entr" presetSubtype="8" fill="hold" nodeType="withEffect">
                                  <p:stCondLst>
                                    <p:cond delay="0"/>
                                  </p:stCondLst>
                                  <p:childTnLst>
                                    <p:set>
                                      <p:cBhvr>
                                        <p:cTn id="144" dur="1" fill="hold">
                                          <p:stCondLst>
                                            <p:cond delay="0"/>
                                          </p:stCondLst>
                                        </p:cTn>
                                        <p:tgtEl>
                                          <p:spTgt spid="58"/>
                                        </p:tgtEl>
                                        <p:attrNameLst>
                                          <p:attrName>style.visibility</p:attrName>
                                        </p:attrNameLst>
                                      </p:cBhvr>
                                      <p:to>
                                        <p:strVal val="visible"/>
                                      </p:to>
                                    </p:set>
                                    <p:animEffect transition="in" filter="wipe(left)">
                                      <p:cBhvr>
                                        <p:cTn id="145" dur="500"/>
                                        <p:tgtEl>
                                          <p:spTgt spid="58"/>
                                        </p:tgtEl>
                                      </p:cBhvr>
                                    </p:animEffect>
                                  </p:childTnLst>
                                </p:cTn>
                              </p:par>
                            </p:childTnLst>
                          </p:cTn>
                        </p:par>
                        <p:par>
                          <p:cTn id="146" fill="hold">
                            <p:stCondLst>
                              <p:cond delay="500"/>
                            </p:stCondLst>
                            <p:childTnLst>
                              <p:par>
                                <p:cTn id="147" presetID="16" presetClass="entr" presetSubtype="21" fill="hold" grpId="0" nodeType="afterEffect">
                                  <p:stCondLst>
                                    <p:cond delay="0"/>
                                  </p:stCondLst>
                                  <p:childTnLst>
                                    <p:set>
                                      <p:cBhvr>
                                        <p:cTn id="148" dur="1" fill="hold">
                                          <p:stCondLst>
                                            <p:cond delay="0"/>
                                          </p:stCondLst>
                                        </p:cTn>
                                        <p:tgtEl>
                                          <p:spTgt spid="21"/>
                                        </p:tgtEl>
                                        <p:attrNameLst>
                                          <p:attrName>style.visibility</p:attrName>
                                        </p:attrNameLst>
                                      </p:cBhvr>
                                      <p:to>
                                        <p:strVal val="visible"/>
                                      </p:to>
                                    </p:set>
                                    <p:animEffect transition="in" filter="barn(inVertical)">
                                      <p:cBhvr>
                                        <p:cTn id="149" dur="500"/>
                                        <p:tgtEl>
                                          <p:spTgt spid="21"/>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8" fill="hold" nodeType="clickEffect">
                                  <p:stCondLst>
                                    <p:cond delay="0"/>
                                  </p:stCondLst>
                                  <p:childTnLst>
                                    <p:set>
                                      <p:cBhvr>
                                        <p:cTn id="153" dur="1" fill="hold">
                                          <p:stCondLst>
                                            <p:cond delay="0"/>
                                          </p:stCondLst>
                                        </p:cTn>
                                        <p:tgtEl>
                                          <p:spTgt spid="45"/>
                                        </p:tgtEl>
                                        <p:attrNameLst>
                                          <p:attrName>style.visibility</p:attrName>
                                        </p:attrNameLst>
                                      </p:cBhvr>
                                      <p:to>
                                        <p:strVal val="visible"/>
                                      </p:to>
                                    </p:set>
                                    <p:animEffect transition="in" filter="wipe(left)">
                                      <p:cBhvr>
                                        <p:cTn id="154" dur="500"/>
                                        <p:tgtEl>
                                          <p:spTgt spid="45"/>
                                        </p:tgtEl>
                                      </p:cBhvr>
                                    </p:animEffect>
                                  </p:childTnLst>
                                </p:cTn>
                              </p:par>
                              <p:par>
                                <p:cTn id="155" presetID="22" presetClass="entr" presetSubtype="8" fill="hold" nodeType="withEffect">
                                  <p:stCondLst>
                                    <p:cond delay="0"/>
                                  </p:stCondLst>
                                  <p:childTnLst>
                                    <p:set>
                                      <p:cBhvr>
                                        <p:cTn id="156" dur="1" fill="hold">
                                          <p:stCondLst>
                                            <p:cond delay="0"/>
                                          </p:stCondLst>
                                        </p:cTn>
                                        <p:tgtEl>
                                          <p:spTgt spid="47"/>
                                        </p:tgtEl>
                                        <p:attrNameLst>
                                          <p:attrName>style.visibility</p:attrName>
                                        </p:attrNameLst>
                                      </p:cBhvr>
                                      <p:to>
                                        <p:strVal val="visible"/>
                                      </p:to>
                                    </p:set>
                                    <p:animEffect transition="in" filter="wipe(left)">
                                      <p:cBhvr>
                                        <p:cTn id="157" dur="500"/>
                                        <p:tgtEl>
                                          <p:spTgt spid="47"/>
                                        </p:tgtEl>
                                      </p:cBhvr>
                                    </p:animEffect>
                                  </p:childTnLst>
                                </p:cTn>
                              </p:par>
                            </p:childTnLst>
                          </p:cTn>
                        </p:par>
                        <p:par>
                          <p:cTn id="158" fill="hold">
                            <p:stCondLst>
                              <p:cond delay="500"/>
                            </p:stCondLst>
                            <p:childTnLst>
                              <p:par>
                                <p:cTn id="159" presetID="16" presetClass="entr" presetSubtype="21" fill="hold" grpId="0" nodeType="after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barn(inVertical)">
                                      <p:cBhvr>
                                        <p:cTn id="161" dur="500"/>
                                        <p:tgtEl>
                                          <p:spTgt spid="22"/>
                                        </p:tgtEl>
                                      </p:cBhvr>
                                    </p:animEffect>
                                  </p:childTnLst>
                                </p:cTn>
                              </p:par>
                              <p:par>
                                <p:cTn id="162" presetID="22" presetClass="entr" presetSubtype="8" fill="hold" nodeType="withEffect">
                                  <p:stCondLst>
                                    <p:cond delay="0"/>
                                  </p:stCondLst>
                                  <p:childTnLst>
                                    <p:set>
                                      <p:cBhvr>
                                        <p:cTn id="163" dur="1" fill="hold">
                                          <p:stCondLst>
                                            <p:cond delay="0"/>
                                          </p:stCondLst>
                                        </p:cTn>
                                        <p:tgtEl>
                                          <p:spTgt spid="64"/>
                                        </p:tgtEl>
                                        <p:attrNameLst>
                                          <p:attrName>style.visibility</p:attrName>
                                        </p:attrNameLst>
                                      </p:cBhvr>
                                      <p:to>
                                        <p:strVal val="visible"/>
                                      </p:to>
                                    </p:set>
                                    <p:animEffect transition="in" filter="wipe(left)">
                                      <p:cBhvr>
                                        <p:cTn id="16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p:bldP spid="9" grpId="0"/>
      <p:bldP spid="10" grpId="0"/>
      <p:bldP spid="11" grpId="0"/>
      <p:bldP spid="13" grpId="0"/>
      <p:bldP spid="18" grpId="0"/>
      <p:bldP spid="19" grpId="0"/>
      <p:bldP spid="20" grpId="0"/>
      <p:bldP spid="21" grpId="0"/>
      <p:bldP spid="22" grpId="0" animBg="1"/>
      <p:bldP spid="24" grpId="0"/>
      <p:bldP spid="5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tile tx="0" ty="0" sx="100000" sy="100000" flip="none" algn="tl"/>
        </a:blipFill>
        <a:effectLst/>
      </p:bgPr>
    </p:bg>
    <p:spTree>
      <p:nvGrpSpPr>
        <p:cNvPr id="1" name=""/>
        <p:cNvGrpSpPr/>
        <p:nvPr/>
      </p:nvGrpSpPr>
      <p:grpSpPr>
        <a:xfrm>
          <a:off x="0" y="0"/>
          <a:ext cx="0" cy="0"/>
          <a:chOff x="0" y="0"/>
          <a:chExt cx="0" cy="0"/>
        </a:xfrm>
      </p:grpSpPr>
      <p:sp>
        <p:nvSpPr>
          <p:cNvPr id="2" name="Hexagon 1">
            <a:hlinkClick r:id="rId3" action="ppaction://hlinksldjump"/>
            <a:extLst>
              <a:ext uri="{FF2B5EF4-FFF2-40B4-BE49-F238E27FC236}">
                <a16:creationId xmlns:a16="http://schemas.microsoft.com/office/drawing/2014/main" id="{490C111B-9CF7-4B4B-801B-16EED68E927A}"/>
              </a:ext>
            </a:extLst>
          </p:cNvPr>
          <p:cNvSpPr/>
          <p:nvPr/>
        </p:nvSpPr>
        <p:spPr>
          <a:xfrm>
            <a:off x="647333" y="1857376"/>
            <a:ext cx="2114550" cy="1600200"/>
          </a:xfrm>
          <a:prstGeom prst="hexagon">
            <a:avLst/>
          </a:prstGeom>
          <a:solidFill>
            <a:schemeClr val="accent4"/>
          </a:solidFill>
          <a:ln w="12700">
            <a:solidFill>
              <a:srgbClr val="7D42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400">
                <a:solidFill>
                  <a:srgbClr val="FF0000"/>
                </a:solidFill>
                <a:latin typeface="Times New Roman" panose="02020603050405020304" pitchFamily="18" charset="0"/>
                <a:cs typeface="Times New Roman" panose="02020603050405020304" pitchFamily="18" charset="0"/>
              </a:rPr>
              <a:t> </a:t>
            </a:r>
            <a:r>
              <a:rPr lang="vi-VN" altLang="en-US" sz="2400">
                <a:solidFill>
                  <a:srgbClr val="FF0000"/>
                </a:solidFill>
                <a:latin typeface="Times New Roman" panose="02020603050405020304" pitchFamily="18" charset="0"/>
                <a:cs typeface="Times New Roman" panose="02020603050405020304" pitchFamily="18" charset="0"/>
              </a:rPr>
              <a:t>nắng </a:t>
            </a:r>
          </a:p>
          <a:p>
            <a:pPr algn="ctr"/>
            <a:r>
              <a:rPr lang="vi-VN" altLang="en-US" sz="2400">
                <a:solidFill>
                  <a:srgbClr val="000000"/>
                </a:solidFill>
                <a:latin typeface="Times New Roman" panose="02020603050405020304" pitchFamily="18" charset="0"/>
                <a:cs typeface="Times New Roman" panose="02020603050405020304" pitchFamily="18" charset="0"/>
              </a:rPr>
              <a:t>vàng hoe </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8" name="Hexagon 7">
            <a:hlinkClick r:id="rId4" action="ppaction://hlinksldjump"/>
            <a:extLst>
              <a:ext uri="{FF2B5EF4-FFF2-40B4-BE49-F238E27FC236}">
                <a16:creationId xmlns:a16="http://schemas.microsoft.com/office/drawing/2014/main" id="{26EE6B7D-2DC3-4B02-8982-D7A0E5FBF070}"/>
              </a:ext>
            </a:extLst>
          </p:cNvPr>
          <p:cNvSpPr/>
          <p:nvPr/>
        </p:nvSpPr>
        <p:spPr>
          <a:xfrm>
            <a:off x="2352307" y="1071560"/>
            <a:ext cx="2114550" cy="1600200"/>
          </a:xfrm>
          <a:prstGeom prst="hexagon">
            <a:avLst/>
          </a:prstGeom>
          <a:solidFill>
            <a:schemeClr val="accent4"/>
          </a:solidFill>
          <a:ln w="12700">
            <a:solidFill>
              <a:srgbClr val="7D42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400">
                <a:solidFill>
                  <a:srgbClr val="FF0000"/>
                </a:solidFill>
                <a:latin typeface="Times New Roman" panose="02020603050405020304" pitchFamily="18" charset="0"/>
                <a:cs typeface="Times New Roman" panose="02020603050405020304" pitchFamily="18" charset="0"/>
              </a:rPr>
              <a:t> </a:t>
            </a:r>
            <a:r>
              <a:rPr lang="vi-VN" altLang="en-US" sz="2400">
                <a:solidFill>
                  <a:srgbClr val="FF0000"/>
                </a:solidFill>
                <a:latin typeface="Times New Roman" panose="02020603050405020304" pitchFamily="18" charset="0"/>
                <a:cs typeface="Times New Roman" panose="02020603050405020304" pitchFamily="18" charset="0"/>
              </a:rPr>
              <a:t>xoan </a:t>
            </a:r>
            <a:r>
              <a:rPr lang="vi-VN" altLang="en-US" sz="2400">
                <a:solidFill>
                  <a:srgbClr val="000000"/>
                </a:solidFill>
                <a:latin typeface="Times New Roman" panose="02020603050405020304" pitchFamily="18" charset="0"/>
                <a:cs typeface="Times New Roman" panose="02020603050405020304" pitchFamily="18" charset="0"/>
              </a:rPr>
              <a:t>vàng lịm </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11" name="Hexagon 10">
            <a:hlinkClick r:id="rId5" action="ppaction://hlinksldjump"/>
            <a:extLst>
              <a:ext uri="{FF2B5EF4-FFF2-40B4-BE49-F238E27FC236}">
                <a16:creationId xmlns:a16="http://schemas.microsoft.com/office/drawing/2014/main" id="{AD274FC2-59F7-4DD3-B185-FB3A7BD25C27}"/>
              </a:ext>
            </a:extLst>
          </p:cNvPr>
          <p:cNvSpPr/>
          <p:nvPr/>
        </p:nvSpPr>
        <p:spPr>
          <a:xfrm>
            <a:off x="4057281" y="1875236"/>
            <a:ext cx="2114550" cy="1600200"/>
          </a:xfrm>
          <a:prstGeom prst="hexagon">
            <a:avLst/>
          </a:prstGeom>
          <a:solidFill>
            <a:schemeClr val="accent4"/>
          </a:solidFill>
          <a:ln w="12700">
            <a:solidFill>
              <a:srgbClr val="7D42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400">
                <a:solidFill>
                  <a:srgbClr val="FF0000"/>
                </a:solidFill>
                <a:latin typeface="Times New Roman" panose="02020603050405020304" pitchFamily="18" charset="0"/>
                <a:cs typeface="Times New Roman" panose="02020603050405020304" pitchFamily="18" charset="0"/>
              </a:rPr>
              <a:t> </a:t>
            </a:r>
            <a:r>
              <a:rPr lang="vi-VN" altLang="en-US" sz="2400">
                <a:solidFill>
                  <a:srgbClr val="FF0000"/>
                </a:solidFill>
                <a:latin typeface="Times New Roman" panose="02020603050405020304" pitchFamily="18" charset="0"/>
                <a:cs typeface="Times New Roman" panose="02020603050405020304" pitchFamily="18" charset="0"/>
              </a:rPr>
              <a:t>tàu lá chuối   </a:t>
            </a:r>
            <a:r>
              <a:rPr lang="vi-VN" altLang="en-US" sz="2400">
                <a:solidFill>
                  <a:srgbClr val="000000"/>
                </a:solidFill>
                <a:latin typeface="Times New Roman" panose="02020603050405020304" pitchFamily="18" charset="0"/>
                <a:cs typeface="Times New Roman" panose="02020603050405020304" pitchFamily="18" charset="0"/>
              </a:rPr>
              <a:t>vàng ối</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12" name="Hexagon 11">
            <a:hlinkClick r:id="rId6" action="ppaction://hlinksldjump"/>
            <a:extLst>
              <a:ext uri="{FF2B5EF4-FFF2-40B4-BE49-F238E27FC236}">
                <a16:creationId xmlns:a16="http://schemas.microsoft.com/office/drawing/2014/main" id="{C91BA455-427D-4A76-AB3D-8D744651EE35}"/>
              </a:ext>
            </a:extLst>
          </p:cNvPr>
          <p:cNvSpPr/>
          <p:nvPr/>
        </p:nvSpPr>
        <p:spPr>
          <a:xfrm>
            <a:off x="4083477" y="3471870"/>
            <a:ext cx="2114550" cy="1600200"/>
          </a:xfrm>
          <a:prstGeom prst="hexagon">
            <a:avLst/>
          </a:prstGeom>
          <a:solidFill>
            <a:schemeClr val="accent4"/>
          </a:solidFill>
          <a:ln w="12700">
            <a:solidFill>
              <a:srgbClr val="7D42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400">
                <a:solidFill>
                  <a:srgbClr val="FF0000"/>
                </a:solidFill>
                <a:latin typeface="Times New Roman" panose="02020603050405020304" pitchFamily="18" charset="0"/>
                <a:cs typeface="Times New Roman" panose="02020603050405020304" pitchFamily="18" charset="0"/>
              </a:rPr>
              <a:t> </a:t>
            </a:r>
            <a:r>
              <a:rPr lang="vi-VN" altLang="en-US" sz="2400">
                <a:solidFill>
                  <a:srgbClr val="FF0000"/>
                </a:solidFill>
                <a:latin typeface="Times New Roman" panose="02020603050405020304" pitchFamily="18" charset="0"/>
                <a:cs typeface="Times New Roman" panose="02020603050405020304" pitchFamily="18" charset="0"/>
              </a:rPr>
              <a:t>bụi mía </a:t>
            </a:r>
            <a:r>
              <a:rPr lang="vi-VN" altLang="en-US" sz="2400">
                <a:solidFill>
                  <a:srgbClr val="000000"/>
                </a:solidFill>
                <a:latin typeface="Times New Roman" panose="02020603050405020304" pitchFamily="18" charset="0"/>
                <a:cs typeface="Times New Roman" panose="02020603050405020304" pitchFamily="18" charset="0"/>
              </a:rPr>
              <a:t>vàng xọng</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13" name="Hexagon 12">
            <a:hlinkClick r:id="rId7" action="ppaction://hlinksldjump"/>
            <a:extLst>
              <a:ext uri="{FF2B5EF4-FFF2-40B4-BE49-F238E27FC236}">
                <a16:creationId xmlns:a16="http://schemas.microsoft.com/office/drawing/2014/main" id="{9B7A3BC7-14C3-48D8-8F6C-A1131C4BA42A}"/>
              </a:ext>
            </a:extLst>
          </p:cNvPr>
          <p:cNvSpPr/>
          <p:nvPr/>
        </p:nvSpPr>
        <p:spPr>
          <a:xfrm>
            <a:off x="2365405" y="4257692"/>
            <a:ext cx="2114550" cy="1600200"/>
          </a:xfrm>
          <a:prstGeom prst="hexagon">
            <a:avLst/>
          </a:prstGeom>
          <a:solidFill>
            <a:schemeClr val="accent4"/>
          </a:solidFill>
          <a:ln w="12700">
            <a:solidFill>
              <a:srgbClr val="7D42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400">
                <a:solidFill>
                  <a:srgbClr val="FF0000"/>
                </a:solidFill>
                <a:latin typeface="Times New Roman" panose="02020603050405020304" pitchFamily="18" charset="0"/>
                <a:cs typeface="Times New Roman" panose="02020603050405020304" pitchFamily="18" charset="0"/>
              </a:rPr>
              <a:t> </a:t>
            </a:r>
            <a:r>
              <a:rPr lang="vi-VN" altLang="en-US" sz="2400">
                <a:solidFill>
                  <a:srgbClr val="FF0000"/>
                </a:solidFill>
                <a:latin typeface="Times New Roman" panose="02020603050405020304" pitchFamily="18" charset="0"/>
                <a:cs typeface="Times New Roman" panose="02020603050405020304" pitchFamily="18" charset="0"/>
              </a:rPr>
              <a:t>rơm, thóc  </a:t>
            </a:r>
            <a:r>
              <a:rPr lang="vi-VN" altLang="en-US" sz="2400">
                <a:solidFill>
                  <a:srgbClr val="000000"/>
                </a:solidFill>
                <a:latin typeface="Times New Roman" panose="02020603050405020304" pitchFamily="18" charset="0"/>
                <a:cs typeface="Times New Roman" panose="02020603050405020304" pitchFamily="18" charset="0"/>
              </a:rPr>
              <a:t>vàng giòn</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14" name="Hexagon 13">
            <a:hlinkClick r:id="rId5" action="ppaction://hlinksldjump"/>
            <a:extLst>
              <a:ext uri="{FF2B5EF4-FFF2-40B4-BE49-F238E27FC236}">
                <a16:creationId xmlns:a16="http://schemas.microsoft.com/office/drawing/2014/main" id="{6583C80E-2AB0-4DEE-9D07-D0C27BEDB199}"/>
              </a:ext>
            </a:extLst>
          </p:cNvPr>
          <p:cNvSpPr/>
          <p:nvPr/>
        </p:nvSpPr>
        <p:spPr>
          <a:xfrm>
            <a:off x="649713" y="3457582"/>
            <a:ext cx="2114550" cy="1600200"/>
          </a:xfrm>
          <a:prstGeom prst="hexagon">
            <a:avLst/>
          </a:prstGeom>
          <a:solidFill>
            <a:schemeClr val="accent4"/>
          </a:solidFill>
          <a:ln w="12700">
            <a:solidFill>
              <a:srgbClr val="7D42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400">
                <a:solidFill>
                  <a:srgbClr val="FF0000"/>
                </a:solidFill>
                <a:latin typeface="Times New Roman" panose="02020603050405020304" pitchFamily="18" charset="0"/>
                <a:cs typeface="Times New Roman" panose="02020603050405020304" pitchFamily="18" charset="0"/>
              </a:rPr>
              <a:t> </a:t>
            </a:r>
            <a:r>
              <a:rPr lang="vi-VN" altLang="en-US" sz="2400">
                <a:solidFill>
                  <a:srgbClr val="FF0000"/>
                </a:solidFill>
                <a:latin typeface="Times New Roman" panose="02020603050405020304" pitchFamily="18" charset="0"/>
                <a:cs typeface="Times New Roman" panose="02020603050405020304" pitchFamily="18" charset="0"/>
              </a:rPr>
              <a:t>lá mít  </a:t>
            </a:r>
            <a:r>
              <a:rPr lang="vi-VN" altLang="en-US" sz="2400">
                <a:solidFill>
                  <a:srgbClr val="000000"/>
                </a:solidFill>
                <a:latin typeface="Times New Roman" panose="02020603050405020304" pitchFamily="18" charset="0"/>
                <a:cs typeface="Times New Roman" panose="02020603050405020304" pitchFamily="18" charset="0"/>
              </a:rPr>
              <a:t>vàng ối</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15" name="Hexagon 14">
            <a:hlinkClick r:id="rId8" action="ppaction://hlinksldjump"/>
            <a:extLst>
              <a:ext uri="{FF2B5EF4-FFF2-40B4-BE49-F238E27FC236}">
                <a16:creationId xmlns:a16="http://schemas.microsoft.com/office/drawing/2014/main" id="{C88637E6-E337-4AE5-B39B-C71EBCC7494D}"/>
              </a:ext>
            </a:extLst>
          </p:cNvPr>
          <p:cNvSpPr/>
          <p:nvPr/>
        </p:nvSpPr>
        <p:spPr>
          <a:xfrm>
            <a:off x="647333" y="285748"/>
            <a:ext cx="2114550" cy="1600200"/>
          </a:xfrm>
          <a:prstGeom prst="hexagon">
            <a:avLst/>
          </a:prstGeom>
          <a:solidFill>
            <a:schemeClr val="accent4"/>
          </a:solidFill>
          <a:ln w="12700">
            <a:solidFill>
              <a:srgbClr val="7D42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400">
                <a:solidFill>
                  <a:srgbClr val="FF0000"/>
                </a:solidFill>
                <a:latin typeface="Times New Roman" panose="02020603050405020304" pitchFamily="18" charset="0"/>
                <a:cs typeface="Times New Roman" panose="02020603050405020304" pitchFamily="18" charset="0"/>
              </a:rPr>
              <a:t> </a:t>
            </a:r>
            <a:r>
              <a:rPr lang="vi-VN" altLang="en-US" sz="2400">
                <a:solidFill>
                  <a:srgbClr val="FF0000"/>
                </a:solidFill>
                <a:latin typeface="Times New Roman" panose="02020603050405020304" pitchFamily="18" charset="0"/>
                <a:cs typeface="Times New Roman" panose="02020603050405020304" pitchFamily="18" charset="0"/>
              </a:rPr>
              <a:t>tàu đu đủ, lá sắn héo  </a:t>
            </a:r>
            <a:r>
              <a:rPr lang="vi-VN" altLang="en-US" sz="2400">
                <a:solidFill>
                  <a:srgbClr val="000000"/>
                </a:solidFill>
                <a:latin typeface="Times New Roman" panose="02020603050405020304" pitchFamily="18" charset="0"/>
                <a:cs typeface="Times New Roman" panose="02020603050405020304" pitchFamily="18" charset="0"/>
              </a:rPr>
              <a:t>vàng tươi</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16" name="Hexagon 15">
            <a:hlinkClick r:id="rId7" action="ppaction://hlinksldjump"/>
            <a:extLst>
              <a:ext uri="{FF2B5EF4-FFF2-40B4-BE49-F238E27FC236}">
                <a16:creationId xmlns:a16="http://schemas.microsoft.com/office/drawing/2014/main" id="{D2E8BDEF-E708-4B17-B848-7A6348D2EFDF}"/>
              </a:ext>
            </a:extLst>
          </p:cNvPr>
          <p:cNvSpPr/>
          <p:nvPr/>
        </p:nvSpPr>
        <p:spPr>
          <a:xfrm>
            <a:off x="647333" y="5029210"/>
            <a:ext cx="2114550" cy="1600200"/>
          </a:xfrm>
          <a:prstGeom prst="hexagon">
            <a:avLst/>
          </a:prstGeom>
          <a:solidFill>
            <a:schemeClr val="accent4"/>
          </a:solidFill>
          <a:ln w="12700">
            <a:solidFill>
              <a:srgbClr val="7D42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400">
                <a:solidFill>
                  <a:srgbClr val="FF0000"/>
                </a:solidFill>
                <a:latin typeface="Times New Roman" panose="02020603050405020304" pitchFamily="18" charset="0"/>
                <a:cs typeface="Times New Roman" panose="02020603050405020304" pitchFamily="18" charset="0"/>
              </a:rPr>
              <a:t> </a:t>
            </a:r>
            <a:r>
              <a:rPr lang="vi-VN" altLang="en-US" sz="2400">
                <a:solidFill>
                  <a:srgbClr val="FF0000"/>
                </a:solidFill>
                <a:latin typeface="Times New Roman" panose="02020603050405020304" pitchFamily="18" charset="0"/>
                <a:cs typeface="Times New Roman" panose="02020603050405020304" pitchFamily="18" charset="0"/>
              </a:rPr>
              <a:t>quả chuối   </a:t>
            </a:r>
            <a:r>
              <a:rPr lang="vi-VN" altLang="en-US" sz="2400">
                <a:solidFill>
                  <a:srgbClr val="000000"/>
                </a:solidFill>
                <a:latin typeface="Times New Roman" panose="02020603050405020304" pitchFamily="18" charset="0"/>
                <a:cs typeface="Times New Roman" panose="02020603050405020304" pitchFamily="18" charset="0"/>
              </a:rPr>
              <a:t>chín vàng</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17" name="Hexagon 16">
            <a:hlinkClick r:id="rId9" action="ppaction://hlinksldjump"/>
            <a:extLst>
              <a:ext uri="{FF2B5EF4-FFF2-40B4-BE49-F238E27FC236}">
                <a16:creationId xmlns:a16="http://schemas.microsoft.com/office/drawing/2014/main" id="{C68E9652-247F-4ADD-AE21-E1A75066E0B2}"/>
              </a:ext>
            </a:extLst>
          </p:cNvPr>
          <p:cNvSpPr/>
          <p:nvPr/>
        </p:nvSpPr>
        <p:spPr>
          <a:xfrm>
            <a:off x="4071569" y="5079217"/>
            <a:ext cx="2114550" cy="1600200"/>
          </a:xfrm>
          <a:prstGeom prst="hexagon">
            <a:avLst/>
          </a:prstGeom>
          <a:solidFill>
            <a:schemeClr val="accent4"/>
          </a:solidFill>
          <a:ln w="12700">
            <a:solidFill>
              <a:srgbClr val="7D42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400">
                <a:solidFill>
                  <a:srgbClr val="FF0000"/>
                </a:solidFill>
                <a:latin typeface="Times New Roman" panose="02020603050405020304" pitchFamily="18" charset="0"/>
                <a:cs typeface="Times New Roman" panose="02020603050405020304" pitchFamily="18" charset="0"/>
              </a:rPr>
              <a:t>gà, chó   </a:t>
            </a:r>
            <a:r>
              <a:rPr lang="vi-VN" altLang="en-US" sz="2400">
                <a:solidFill>
                  <a:srgbClr val="000000"/>
                </a:solidFill>
                <a:latin typeface="Times New Roman" panose="02020603050405020304" pitchFamily="18" charset="0"/>
                <a:cs typeface="Times New Roman" panose="02020603050405020304" pitchFamily="18" charset="0"/>
              </a:rPr>
              <a:t>vàng mượt</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18" name="Hexagon 17">
            <a:hlinkClick r:id="" action="ppaction://noaction"/>
            <a:extLst>
              <a:ext uri="{FF2B5EF4-FFF2-40B4-BE49-F238E27FC236}">
                <a16:creationId xmlns:a16="http://schemas.microsoft.com/office/drawing/2014/main" id="{727B0715-173B-48AD-AC6C-65A4D8815567}"/>
              </a:ext>
            </a:extLst>
          </p:cNvPr>
          <p:cNvSpPr/>
          <p:nvPr/>
        </p:nvSpPr>
        <p:spPr>
          <a:xfrm>
            <a:off x="4040613" y="271464"/>
            <a:ext cx="2114550" cy="1600200"/>
          </a:xfrm>
          <a:prstGeom prst="hexagon">
            <a:avLst/>
          </a:prstGeom>
          <a:solidFill>
            <a:schemeClr val="accent4"/>
          </a:solidFill>
          <a:ln w="12700">
            <a:solidFill>
              <a:srgbClr val="7D42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400">
                <a:solidFill>
                  <a:srgbClr val="FF0000"/>
                </a:solidFill>
                <a:latin typeface="Times New Roman" panose="02020603050405020304" pitchFamily="18" charset="0"/>
                <a:cs typeface="Times New Roman" panose="02020603050405020304" pitchFamily="18" charset="0"/>
              </a:rPr>
              <a:t> </a:t>
            </a:r>
            <a:r>
              <a:rPr lang="vi-VN" altLang="en-US" sz="2400">
                <a:solidFill>
                  <a:srgbClr val="FF0000"/>
                </a:solidFill>
                <a:latin typeface="Times New Roman" panose="02020603050405020304" pitchFamily="18" charset="0"/>
                <a:cs typeface="Times New Roman" panose="02020603050405020304" pitchFamily="18" charset="0"/>
              </a:rPr>
              <a:t>mái nhà rơm   </a:t>
            </a:r>
            <a:r>
              <a:rPr lang="vi-VN" altLang="en-US" sz="2400">
                <a:solidFill>
                  <a:srgbClr val="000000"/>
                </a:solidFill>
                <a:latin typeface="Times New Roman" panose="02020603050405020304" pitchFamily="18" charset="0"/>
                <a:cs typeface="Times New Roman" panose="02020603050405020304" pitchFamily="18" charset="0"/>
              </a:rPr>
              <a:t>vàng mới</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19" name="Hexagon 18">
            <a:extLst>
              <a:ext uri="{FF2B5EF4-FFF2-40B4-BE49-F238E27FC236}">
                <a16:creationId xmlns:a16="http://schemas.microsoft.com/office/drawing/2014/main" id="{E9D06CCF-E1FD-495B-8A6A-FD86F823EA1C}"/>
              </a:ext>
            </a:extLst>
          </p:cNvPr>
          <p:cNvSpPr/>
          <p:nvPr/>
        </p:nvSpPr>
        <p:spPr>
          <a:xfrm>
            <a:off x="2363882" y="2687773"/>
            <a:ext cx="2114550" cy="1600200"/>
          </a:xfrm>
          <a:prstGeom prst="hexagon">
            <a:avLst/>
          </a:prstGeom>
          <a:solidFill>
            <a:srgbClr val="FFEE9E"/>
          </a:solidFill>
          <a:ln>
            <a:solidFill>
              <a:srgbClr val="7D42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400">
                <a:solidFill>
                  <a:schemeClr val="tx1"/>
                </a:solidFill>
                <a:latin typeface="Times New Roman" panose="02020603050405020304" pitchFamily="18" charset="0"/>
                <a:cs typeface="Times New Roman" panose="02020603050405020304" pitchFamily="18" charset="0"/>
              </a:rPr>
              <a:t> </a:t>
            </a:r>
            <a:r>
              <a:rPr lang="vi-VN" altLang="en-US" sz="2400">
                <a:solidFill>
                  <a:srgbClr val="000000"/>
                </a:solidFill>
                <a:latin typeface="Times New Roman" panose="02020603050405020304" pitchFamily="18" charset="0"/>
                <a:cs typeface="Times New Roman" panose="02020603050405020304" pitchFamily="18" charset="0"/>
              </a:rPr>
              <a:t>màu vàng</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24" name="Hexagon 23">
            <a:hlinkClick r:id="rId3" action="ppaction://hlinksldjump"/>
            <a:extLst>
              <a:ext uri="{FF2B5EF4-FFF2-40B4-BE49-F238E27FC236}">
                <a16:creationId xmlns:a16="http://schemas.microsoft.com/office/drawing/2014/main" id="{4E13DDDC-951C-43DE-9B9F-A1F2F024A7C3}"/>
              </a:ext>
            </a:extLst>
          </p:cNvPr>
          <p:cNvSpPr/>
          <p:nvPr/>
        </p:nvSpPr>
        <p:spPr>
          <a:xfrm>
            <a:off x="11650133" y="5692559"/>
            <a:ext cx="541867" cy="457200"/>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TextBox 24">
            <a:extLst>
              <a:ext uri="{FF2B5EF4-FFF2-40B4-BE49-F238E27FC236}">
                <a16:creationId xmlns:a16="http://schemas.microsoft.com/office/drawing/2014/main" id="{C9358EF0-EC97-4088-8257-77CD01A7E2B8}"/>
              </a:ext>
            </a:extLst>
          </p:cNvPr>
          <p:cNvSpPr txBox="1"/>
          <p:nvPr/>
        </p:nvSpPr>
        <p:spPr>
          <a:xfrm>
            <a:off x="6531998" y="1347339"/>
            <a:ext cx="5545014" cy="1077218"/>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spc="-70" normalizeH="0" baseline="0">
                <a:ln>
                  <a:noFill/>
                </a:ln>
                <a:solidFill>
                  <a:srgbClr val="000000"/>
                </a:solidFill>
                <a:effectLst/>
                <a:latin typeface="Times New Roman" pitchFamily="18" charset="0"/>
                <a:cs typeface="Times New Roman" pitchFamily="18" charset="0"/>
              </a:rPr>
              <a:t>Tất cả - một màu vàng trù phú, đầm ấm. </a:t>
            </a:r>
          </a:p>
        </p:txBody>
      </p:sp>
      <p:sp>
        <p:nvSpPr>
          <p:cNvPr id="26" name="TextBox 25">
            <a:extLst>
              <a:ext uri="{FF2B5EF4-FFF2-40B4-BE49-F238E27FC236}">
                <a16:creationId xmlns:a16="http://schemas.microsoft.com/office/drawing/2014/main" id="{BAC65216-C964-47E9-B286-D27126701EC6}"/>
              </a:ext>
            </a:extLst>
          </p:cNvPr>
          <p:cNvSpPr txBox="1"/>
          <p:nvPr/>
        </p:nvSpPr>
        <p:spPr>
          <a:xfrm>
            <a:off x="6531997" y="2424557"/>
            <a:ext cx="5545015" cy="584775"/>
          </a:xfrm>
          <a:prstGeom prst="rect">
            <a:avLst/>
          </a:prstGeom>
          <a:noFill/>
        </p:spPr>
        <p:txBody>
          <a:bodyPr wrap="square">
            <a:spAutoFit/>
          </a:bodyPr>
          <a:lstStyle/>
          <a:p>
            <a:r>
              <a:rPr kumimoji="0" lang="en-US" sz="3200" b="0" i="0" u="none" strike="noStrike" cap="none" normalizeH="0" baseline="0">
                <a:ln>
                  <a:noFill/>
                </a:ln>
                <a:solidFill>
                  <a:srgbClr val="000000"/>
                </a:solidFill>
                <a:effectLst/>
                <a:latin typeface="Times New Roman" pitchFamily="18" charset="0"/>
                <a:cs typeface="Times New Roman" pitchFamily="18" charset="0"/>
              </a:rPr>
              <a:t>Màu vàng gợi sự giàu có, ấm no.</a:t>
            </a:r>
            <a:endParaRPr lang="vi-VN" sz="3200">
              <a:solidFill>
                <a:srgbClr val="000000"/>
              </a:solidFill>
            </a:endParaRPr>
          </a:p>
        </p:txBody>
      </p:sp>
    </p:spTree>
    <p:extLst>
      <p:ext uri="{BB962C8B-B14F-4D97-AF65-F5344CB8AC3E}">
        <p14:creationId xmlns:p14="http://schemas.microsoft.com/office/powerpoint/2010/main" val="312071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anim calcmode="lin" valueType="num">
                                      <p:cBhvr>
                                        <p:cTn id="8" dur="250" fill="hold"/>
                                        <p:tgtEl>
                                          <p:spTgt spid="2"/>
                                        </p:tgtEl>
                                        <p:attrNameLst>
                                          <p:attrName>ppt_x</p:attrName>
                                        </p:attrNameLst>
                                      </p:cBhvr>
                                      <p:tavLst>
                                        <p:tav tm="0">
                                          <p:val>
                                            <p:strVal val="#ppt_x"/>
                                          </p:val>
                                        </p:tav>
                                        <p:tav tm="100000">
                                          <p:val>
                                            <p:strVal val="#ppt_x"/>
                                          </p:val>
                                        </p:tav>
                                      </p:tavLst>
                                    </p:anim>
                                    <p:anim calcmode="lin" valueType="num">
                                      <p:cBhvr>
                                        <p:cTn id="9" dur="2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50"/>
                                        <p:tgtEl>
                                          <p:spTgt spid="8"/>
                                        </p:tgtEl>
                                      </p:cBhvr>
                                    </p:animEffect>
                                    <p:anim calcmode="lin" valueType="num">
                                      <p:cBhvr>
                                        <p:cTn id="14" dur="250" fill="hold"/>
                                        <p:tgtEl>
                                          <p:spTgt spid="8"/>
                                        </p:tgtEl>
                                        <p:attrNameLst>
                                          <p:attrName>ppt_x</p:attrName>
                                        </p:attrNameLst>
                                      </p:cBhvr>
                                      <p:tavLst>
                                        <p:tav tm="0">
                                          <p:val>
                                            <p:strVal val="#ppt_x"/>
                                          </p:val>
                                        </p:tav>
                                        <p:tav tm="100000">
                                          <p:val>
                                            <p:strVal val="#ppt_x"/>
                                          </p:val>
                                        </p:tav>
                                      </p:tavLst>
                                    </p:anim>
                                    <p:anim calcmode="lin" valueType="num">
                                      <p:cBhvr>
                                        <p:cTn id="15" dur="25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50"/>
                                        <p:tgtEl>
                                          <p:spTgt spid="11"/>
                                        </p:tgtEl>
                                      </p:cBhvr>
                                    </p:animEffect>
                                    <p:anim calcmode="lin" valueType="num">
                                      <p:cBhvr>
                                        <p:cTn id="20" dur="250" fill="hold"/>
                                        <p:tgtEl>
                                          <p:spTgt spid="11"/>
                                        </p:tgtEl>
                                        <p:attrNameLst>
                                          <p:attrName>ppt_x</p:attrName>
                                        </p:attrNameLst>
                                      </p:cBhvr>
                                      <p:tavLst>
                                        <p:tav tm="0">
                                          <p:val>
                                            <p:strVal val="#ppt_x"/>
                                          </p:val>
                                        </p:tav>
                                        <p:tav tm="100000">
                                          <p:val>
                                            <p:strVal val="#ppt_x"/>
                                          </p:val>
                                        </p:tav>
                                      </p:tavLst>
                                    </p:anim>
                                    <p:anim calcmode="lin" valueType="num">
                                      <p:cBhvr>
                                        <p:cTn id="21" dur="25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750"/>
                            </p:stCondLst>
                            <p:childTnLst>
                              <p:par>
                                <p:cTn id="23" presetID="42"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250"/>
                                        <p:tgtEl>
                                          <p:spTgt spid="12"/>
                                        </p:tgtEl>
                                      </p:cBhvr>
                                    </p:animEffect>
                                    <p:anim calcmode="lin" valueType="num">
                                      <p:cBhvr>
                                        <p:cTn id="26" dur="250" fill="hold"/>
                                        <p:tgtEl>
                                          <p:spTgt spid="12"/>
                                        </p:tgtEl>
                                        <p:attrNameLst>
                                          <p:attrName>ppt_x</p:attrName>
                                        </p:attrNameLst>
                                      </p:cBhvr>
                                      <p:tavLst>
                                        <p:tav tm="0">
                                          <p:val>
                                            <p:strVal val="#ppt_x"/>
                                          </p:val>
                                        </p:tav>
                                        <p:tav tm="100000">
                                          <p:val>
                                            <p:strVal val="#ppt_x"/>
                                          </p:val>
                                        </p:tav>
                                      </p:tavLst>
                                    </p:anim>
                                    <p:anim calcmode="lin" valueType="num">
                                      <p:cBhvr>
                                        <p:cTn id="27" dur="250" fill="hold"/>
                                        <p:tgtEl>
                                          <p:spTgt spid="12"/>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250"/>
                                        <p:tgtEl>
                                          <p:spTgt spid="13"/>
                                        </p:tgtEl>
                                      </p:cBhvr>
                                    </p:animEffect>
                                    <p:anim calcmode="lin" valueType="num">
                                      <p:cBhvr>
                                        <p:cTn id="32" dur="250" fill="hold"/>
                                        <p:tgtEl>
                                          <p:spTgt spid="13"/>
                                        </p:tgtEl>
                                        <p:attrNameLst>
                                          <p:attrName>ppt_x</p:attrName>
                                        </p:attrNameLst>
                                      </p:cBhvr>
                                      <p:tavLst>
                                        <p:tav tm="0">
                                          <p:val>
                                            <p:strVal val="#ppt_x"/>
                                          </p:val>
                                        </p:tav>
                                        <p:tav tm="100000">
                                          <p:val>
                                            <p:strVal val="#ppt_x"/>
                                          </p:val>
                                        </p:tav>
                                      </p:tavLst>
                                    </p:anim>
                                    <p:anim calcmode="lin" valueType="num">
                                      <p:cBhvr>
                                        <p:cTn id="33" dur="25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1250"/>
                            </p:stCondLst>
                            <p:childTnLst>
                              <p:par>
                                <p:cTn id="35" presetID="42"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250"/>
                                        <p:tgtEl>
                                          <p:spTgt spid="14"/>
                                        </p:tgtEl>
                                      </p:cBhvr>
                                    </p:animEffect>
                                    <p:anim calcmode="lin" valueType="num">
                                      <p:cBhvr>
                                        <p:cTn id="38" dur="250" fill="hold"/>
                                        <p:tgtEl>
                                          <p:spTgt spid="14"/>
                                        </p:tgtEl>
                                        <p:attrNameLst>
                                          <p:attrName>ppt_x</p:attrName>
                                        </p:attrNameLst>
                                      </p:cBhvr>
                                      <p:tavLst>
                                        <p:tav tm="0">
                                          <p:val>
                                            <p:strVal val="#ppt_x"/>
                                          </p:val>
                                        </p:tav>
                                        <p:tav tm="100000">
                                          <p:val>
                                            <p:strVal val="#ppt_x"/>
                                          </p:val>
                                        </p:tav>
                                      </p:tavLst>
                                    </p:anim>
                                    <p:anim calcmode="lin" valueType="num">
                                      <p:cBhvr>
                                        <p:cTn id="39" dur="250" fill="hold"/>
                                        <p:tgtEl>
                                          <p:spTgt spid="14"/>
                                        </p:tgtEl>
                                        <p:attrNameLst>
                                          <p:attrName>ppt_y</p:attrName>
                                        </p:attrNameLst>
                                      </p:cBhvr>
                                      <p:tavLst>
                                        <p:tav tm="0">
                                          <p:val>
                                            <p:strVal val="#ppt_y+.1"/>
                                          </p:val>
                                        </p:tav>
                                        <p:tav tm="100000">
                                          <p:val>
                                            <p:strVal val="#ppt_y"/>
                                          </p:val>
                                        </p:tav>
                                      </p:tavLst>
                                    </p:anim>
                                  </p:childTnLst>
                                </p:cTn>
                              </p:par>
                            </p:childTnLst>
                          </p:cTn>
                        </p:par>
                        <p:par>
                          <p:cTn id="40" fill="hold">
                            <p:stCondLst>
                              <p:cond delay="1500"/>
                            </p:stCondLst>
                            <p:childTnLst>
                              <p:par>
                                <p:cTn id="41" presetID="42"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250"/>
                                        <p:tgtEl>
                                          <p:spTgt spid="15"/>
                                        </p:tgtEl>
                                      </p:cBhvr>
                                    </p:animEffect>
                                    <p:anim calcmode="lin" valueType="num">
                                      <p:cBhvr>
                                        <p:cTn id="44" dur="250" fill="hold"/>
                                        <p:tgtEl>
                                          <p:spTgt spid="15"/>
                                        </p:tgtEl>
                                        <p:attrNameLst>
                                          <p:attrName>ppt_x</p:attrName>
                                        </p:attrNameLst>
                                      </p:cBhvr>
                                      <p:tavLst>
                                        <p:tav tm="0">
                                          <p:val>
                                            <p:strVal val="#ppt_x"/>
                                          </p:val>
                                        </p:tav>
                                        <p:tav tm="100000">
                                          <p:val>
                                            <p:strVal val="#ppt_x"/>
                                          </p:val>
                                        </p:tav>
                                      </p:tavLst>
                                    </p:anim>
                                    <p:anim calcmode="lin" valueType="num">
                                      <p:cBhvr>
                                        <p:cTn id="45" dur="25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1750"/>
                            </p:stCondLst>
                            <p:childTnLst>
                              <p:par>
                                <p:cTn id="47" presetID="42"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250"/>
                                        <p:tgtEl>
                                          <p:spTgt spid="18"/>
                                        </p:tgtEl>
                                      </p:cBhvr>
                                    </p:animEffect>
                                    <p:anim calcmode="lin" valueType="num">
                                      <p:cBhvr>
                                        <p:cTn id="50" dur="250" fill="hold"/>
                                        <p:tgtEl>
                                          <p:spTgt spid="18"/>
                                        </p:tgtEl>
                                        <p:attrNameLst>
                                          <p:attrName>ppt_x</p:attrName>
                                        </p:attrNameLst>
                                      </p:cBhvr>
                                      <p:tavLst>
                                        <p:tav tm="0">
                                          <p:val>
                                            <p:strVal val="#ppt_x"/>
                                          </p:val>
                                        </p:tav>
                                        <p:tav tm="100000">
                                          <p:val>
                                            <p:strVal val="#ppt_x"/>
                                          </p:val>
                                        </p:tav>
                                      </p:tavLst>
                                    </p:anim>
                                    <p:anim calcmode="lin" valueType="num">
                                      <p:cBhvr>
                                        <p:cTn id="51" dur="250" fill="hold"/>
                                        <p:tgtEl>
                                          <p:spTgt spid="18"/>
                                        </p:tgtEl>
                                        <p:attrNameLst>
                                          <p:attrName>ppt_y</p:attrName>
                                        </p:attrNameLst>
                                      </p:cBhvr>
                                      <p:tavLst>
                                        <p:tav tm="0">
                                          <p:val>
                                            <p:strVal val="#ppt_y+.1"/>
                                          </p:val>
                                        </p:tav>
                                        <p:tav tm="100000">
                                          <p:val>
                                            <p:strVal val="#ppt_y"/>
                                          </p:val>
                                        </p:tav>
                                      </p:tavLst>
                                    </p:anim>
                                  </p:childTnLst>
                                </p:cTn>
                              </p:par>
                            </p:childTnLst>
                          </p:cTn>
                        </p:par>
                        <p:par>
                          <p:cTn id="52" fill="hold">
                            <p:stCondLst>
                              <p:cond delay="2000"/>
                            </p:stCondLst>
                            <p:childTnLst>
                              <p:par>
                                <p:cTn id="53" presetID="42"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250"/>
                                        <p:tgtEl>
                                          <p:spTgt spid="17"/>
                                        </p:tgtEl>
                                      </p:cBhvr>
                                    </p:animEffect>
                                    <p:anim calcmode="lin" valueType="num">
                                      <p:cBhvr>
                                        <p:cTn id="56" dur="250" fill="hold"/>
                                        <p:tgtEl>
                                          <p:spTgt spid="17"/>
                                        </p:tgtEl>
                                        <p:attrNameLst>
                                          <p:attrName>ppt_x</p:attrName>
                                        </p:attrNameLst>
                                      </p:cBhvr>
                                      <p:tavLst>
                                        <p:tav tm="0">
                                          <p:val>
                                            <p:strVal val="#ppt_x"/>
                                          </p:val>
                                        </p:tav>
                                        <p:tav tm="100000">
                                          <p:val>
                                            <p:strVal val="#ppt_x"/>
                                          </p:val>
                                        </p:tav>
                                      </p:tavLst>
                                    </p:anim>
                                    <p:anim calcmode="lin" valueType="num">
                                      <p:cBhvr>
                                        <p:cTn id="57" dur="250" fill="hold"/>
                                        <p:tgtEl>
                                          <p:spTgt spid="17"/>
                                        </p:tgtEl>
                                        <p:attrNameLst>
                                          <p:attrName>ppt_y</p:attrName>
                                        </p:attrNameLst>
                                      </p:cBhvr>
                                      <p:tavLst>
                                        <p:tav tm="0">
                                          <p:val>
                                            <p:strVal val="#ppt_y+.1"/>
                                          </p:val>
                                        </p:tav>
                                        <p:tav tm="100000">
                                          <p:val>
                                            <p:strVal val="#ppt_y"/>
                                          </p:val>
                                        </p:tav>
                                      </p:tavLst>
                                    </p:anim>
                                  </p:childTnLst>
                                </p:cTn>
                              </p:par>
                            </p:childTnLst>
                          </p:cTn>
                        </p:par>
                        <p:par>
                          <p:cTn id="58" fill="hold">
                            <p:stCondLst>
                              <p:cond delay="2250"/>
                            </p:stCondLst>
                            <p:childTnLst>
                              <p:par>
                                <p:cTn id="59" presetID="42" presetClass="entr" presetSubtype="0"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250"/>
                                        <p:tgtEl>
                                          <p:spTgt spid="16"/>
                                        </p:tgtEl>
                                      </p:cBhvr>
                                    </p:animEffect>
                                    <p:anim calcmode="lin" valueType="num">
                                      <p:cBhvr>
                                        <p:cTn id="62" dur="250" fill="hold"/>
                                        <p:tgtEl>
                                          <p:spTgt spid="16"/>
                                        </p:tgtEl>
                                        <p:attrNameLst>
                                          <p:attrName>ppt_x</p:attrName>
                                        </p:attrNameLst>
                                      </p:cBhvr>
                                      <p:tavLst>
                                        <p:tav tm="0">
                                          <p:val>
                                            <p:strVal val="#ppt_x"/>
                                          </p:val>
                                        </p:tav>
                                        <p:tav tm="100000">
                                          <p:val>
                                            <p:strVal val="#ppt_x"/>
                                          </p:val>
                                        </p:tav>
                                      </p:tavLst>
                                    </p:anim>
                                    <p:anim calcmode="lin" valueType="num">
                                      <p:cBhvr>
                                        <p:cTn id="63" dur="250" fill="hold"/>
                                        <p:tgtEl>
                                          <p:spTgt spid="16"/>
                                        </p:tgtEl>
                                        <p:attrNameLst>
                                          <p:attrName>ppt_y</p:attrName>
                                        </p:attrNameLst>
                                      </p:cBhvr>
                                      <p:tavLst>
                                        <p:tav tm="0">
                                          <p:val>
                                            <p:strVal val="#ppt_y+.1"/>
                                          </p:val>
                                        </p:tav>
                                        <p:tav tm="100000">
                                          <p:val>
                                            <p:strVal val="#ppt_y"/>
                                          </p:val>
                                        </p:tav>
                                      </p:tavLst>
                                    </p:anim>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250"/>
                                        <p:tgtEl>
                                          <p:spTgt spid="19"/>
                                        </p:tgtEl>
                                      </p:cBhvr>
                                    </p:animEffect>
                                    <p:anim calcmode="lin" valueType="num">
                                      <p:cBhvr>
                                        <p:cTn id="68" dur="250" fill="hold"/>
                                        <p:tgtEl>
                                          <p:spTgt spid="19"/>
                                        </p:tgtEl>
                                        <p:attrNameLst>
                                          <p:attrName>ppt_x</p:attrName>
                                        </p:attrNameLst>
                                      </p:cBhvr>
                                      <p:tavLst>
                                        <p:tav tm="0">
                                          <p:val>
                                            <p:strVal val="#ppt_x"/>
                                          </p:val>
                                        </p:tav>
                                        <p:tav tm="100000">
                                          <p:val>
                                            <p:strVal val="#ppt_x"/>
                                          </p:val>
                                        </p:tav>
                                      </p:tavLst>
                                    </p:anim>
                                    <p:anim calcmode="lin" valueType="num">
                                      <p:cBhvr>
                                        <p:cTn id="69" dur="25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500"/>
                                        <p:tgtEl>
                                          <p:spTgt spid="25"/>
                                        </p:tgtEl>
                                      </p:cBhvr>
                                    </p:animEffect>
                                    <p:anim calcmode="lin" valueType="num">
                                      <p:cBhvr>
                                        <p:cTn id="75" dur="500" fill="hold"/>
                                        <p:tgtEl>
                                          <p:spTgt spid="25"/>
                                        </p:tgtEl>
                                        <p:attrNameLst>
                                          <p:attrName>ppt_x</p:attrName>
                                        </p:attrNameLst>
                                      </p:cBhvr>
                                      <p:tavLst>
                                        <p:tav tm="0">
                                          <p:val>
                                            <p:strVal val="#ppt_x"/>
                                          </p:val>
                                        </p:tav>
                                        <p:tav tm="100000">
                                          <p:val>
                                            <p:strVal val="#ppt_x"/>
                                          </p:val>
                                        </p:tav>
                                      </p:tavLst>
                                    </p:anim>
                                    <p:anim calcmode="lin" valueType="num">
                                      <p:cBhvr>
                                        <p:cTn id="76" dur="500" fill="hold"/>
                                        <p:tgtEl>
                                          <p:spTgt spid="25"/>
                                        </p:tgtEl>
                                        <p:attrNameLst>
                                          <p:attrName>ppt_y</p:attrName>
                                        </p:attrNameLst>
                                      </p:cBhvr>
                                      <p:tavLst>
                                        <p:tav tm="0">
                                          <p:val>
                                            <p:strVal val="#ppt_y+.1"/>
                                          </p:val>
                                        </p:tav>
                                        <p:tav tm="100000">
                                          <p:val>
                                            <p:strVal val="#ppt_y"/>
                                          </p:val>
                                        </p:tav>
                                      </p:tavLst>
                                    </p:anim>
                                  </p:childTnLst>
                                </p:cTn>
                              </p:par>
                            </p:childTnLst>
                          </p:cTn>
                        </p:par>
                        <p:par>
                          <p:cTn id="77" fill="hold">
                            <p:stCondLst>
                              <p:cond delay="500"/>
                            </p:stCondLst>
                            <p:childTnLst>
                              <p:par>
                                <p:cTn id="78" presetID="42" presetClass="entr" presetSubtype="0" fill="hold" grpId="0" nodeType="after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fade">
                                      <p:cBhvr>
                                        <p:cTn id="80" dur="500"/>
                                        <p:tgtEl>
                                          <p:spTgt spid="26"/>
                                        </p:tgtEl>
                                      </p:cBhvr>
                                    </p:animEffect>
                                    <p:anim calcmode="lin" valueType="num">
                                      <p:cBhvr>
                                        <p:cTn id="81" dur="500" fill="hold"/>
                                        <p:tgtEl>
                                          <p:spTgt spid="26"/>
                                        </p:tgtEl>
                                        <p:attrNameLst>
                                          <p:attrName>ppt_x</p:attrName>
                                        </p:attrNameLst>
                                      </p:cBhvr>
                                      <p:tavLst>
                                        <p:tav tm="0">
                                          <p:val>
                                            <p:strVal val="#ppt_x"/>
                                          </p:val>
                                        </p:tav>
                                        <p:tav tm="100000">
                                          <p:val>
                                            <p:strVal val="#ppt_x"/>
                                          </p:val>
                                        </p:tav>
                                      </p:tavLst>
                                    </p:anim>
                                    <p:anim calcmode="lin" valueType="num">
                                      <p:cBhvr>
                                        <p:cTn id="82"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1" grpId="0" animBg="1"/>
      <p:bldP spid="12" grpId="0" animBg="1"/>
      <p:bldP spid="13" grpId="0" animBg="1"/>
      <p:bldP spid="14" grpId="0" animBg="1"/>
      <p:bldP spid="15" grpId="0" animBg="1"/>
      <p:bldP spid="16" grpId="0" animBg="1"/>
      <p:bldP spid="17" grpId="0" animBg="1"/>
      <p:bldP spid="18" grpId="0" animBg="1"/>
      <p:bldP spid="19" grpId="0" animBg="1"/>
      <p:bldP spid="25"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809B2CE-3D8D-4B0D-9616-80A89DFE55B7}"/>
              </a:ext>
            </a:extLst>
          </p:cNvPr>
          <p:cNvPicPr>
            <a:picLocks noChangeAspect="1"/>
          </p:cNvPicPr>
          <p:nvPr/>
        </p:nvPicPr>
        <p:blipFill rotWithShape="1">
          <a:blip r:embed="rId3">
            <a:extLst>
              <a:ext uri="{28A0092B-C50C-407E-A947-70E740481C1C}">
                <a14:useLocalDpi xmlns:a14="http://schemas.microsoft.com/office/drawing/2010/main" val="0"/>
              </a:ext>
            </a:extLst>
          </a:blip>
          <a:srcRect l="7764" r="7215"/>
          <a:stretch/>
        </p:blipFill>
        <p:spPr>
          <a:xfrm>
            <a:off x="13967" y="0"/>
            <a:ext cx="5981719" cy="6858000"/>
          </a:xfrm>
          <a:prstGeom prst="rect">
            <a:avLst/>
          </a:prstGeom>
        </p:spPr>
      </p:pic>
      <p:cxnSp>
        <p:nvCxnSpPr>
          <p:cNvPr id="12" name="Straight Connector 11">
            <a:extLst>
              <a:ext uri="{FF2B5EF4-FFF2-40B4-BE49-F238E27FC236}">
                <a16:creationId xmlns:a16="http://schemas.microsoft.com/office/drawing/2014/main" id="{B1AA39C6-7BBA-4C16-B6BF-F7471C4DE4EE}"/>
              </a:ext>
            </a:extLst>
          </p:cNvPr>
          <p:cNvCxnSpPr>
            <a:cxnSpLocks/>
          </p:cNvCxnSpPr>
          <p:nvPr/>
        </p:nvCxnSpPr>
        <p:spPr>
          <a:xfrm flipH="1">
            <a:off x="4919241" y="1655022"/>
            <a:ext cx="81024" cy="16204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72B0581-102E-4A94-BEB1-90286631CB66}"/>
              </a:ext>
            </a:extLst>
          </p:cNvPr>
          <p:cNvCxnSpPr>
            <a:cxnSpLocks/>
          </p:cNvCxnSpPr>
          <p:nvPr/>
        </p:nvCxnSpPr>
        <p:spPr>
          <a:xfrm flipH="1">
            <a:off x="5337859" y="3324827"/>
            <a:ext cx="81024" cy="16204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EF43FFA-AB2B-436B-BF0F-A54775BAED37}"/>
              </a:ext>
            </a:extLst>
          </p:cNvPr>
          <p:cNvCxnSpPr>
            <a:cxnSpLocks/>
          </p:cNvCxnSpPr>
          <p:nvPr/>
        </p:nvCxnSpPr>
        <p:spPr>
          <a:xfrm flipH="1">
            <a:off x="4446608" y="4436160"/>
            <a:ext cx="81024" cy="16204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E67B916-E068-4410-ACE0-54C524161F6B}"/>
              </a:ext>
            </a:extLst>
          </p:cNvPr>
          <p:cNvCxnSpPr>
            <a:cxnSpLocks/>
          </p:cNvCxnSpPr>
          <p:nvPr/>
        </p:nvCxnSpPr>
        <p:spPr>
          <a:xfrm flipH="1">
            <a:off x="4791917" y="5249278"/>
            <a:ext cx="81024" cy="16204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41E51CE-06B5-4F9E-B76F-3417BC644DB4}"/>
              </a:ext>
            </a:extLst>
          </p:cNvPr>
          <p:cNvSpPr txBox="1"/>
          <p:nvPr/>
        </p:nvSpPr>
        <p:spPr>
          <a:xfrm>
            <a:off x="6087039" y="76020"/>
            <a:ext cx="5981717" cy="1200329"/>
          </a:xfrm>
          <a:prstGeom prst="rect">
            <a:avLst/>
          </a:prstGeom>
          <a:solidFill>
            <a:srgbClr val="F6EAB6"/>
          </a:solidFill>
        </p:spPr>
        <p:txBody>
          <a:bodyPr wrap="square">
            <a:spAutoFit/>
          </a:bodyPr>
          <a:lstStyle/>
          <a:p>
            <a:pPr algn="just"/>
            <a:r>
              <a:rPr lang="en-US" altLang="vi-VN" sz="2400">
                <a:solidFill>
                  <a:srgbClr val="0000FF"/>
                </a:solidFill>
                <a:latin typeface="Times New Roman" panose="02020603050405020304" pitchFamily="18" charset="0"/>
                <a:cs typeface="Times New Roman" panose="02020603050405020304" pitchFamily="18" charset="0"/>
              </a:rPr>
              <a:t>3. Những chi tiết nào về thời tiết và con người đã làm cho bức tranh làng quê thêm đẹp và sinh động?</a:t>
            </a:r>
          </a:p>
        </p:txBody>
      </p:sp>
      <p:cxnSp>
        <p:nvCxnSpPr>
          <p:cNvPr id="34" name="Straight Connector 33">
            <a:extLst>
              <a:ext uri="{FF2B5EF4-FFF2-40B4-BE49-F238E27FC236}">
                <a16:creationId xmlns:a16="http://schemas.microsoft.com/office/drawing/2014/main" id="{7B115962-C4FA-45CF-8C1F-5D68F66BD1E6}"/>
              </a:ext>
            </a:extLst>
          </p:cNvPr>
          <p:cNvCxnSpPr/>
          <p:nvPr/>
        </p:nvCxnSpPr>
        <p:spPr>
          <a:xfrm>
            <a:off x="8692278" y="1343627"/>
            <a:ext cx="0" cy="3962400"/>
          </a:xfrm>
          <a:prstGeom prst="line">
            <a:avLst/>
          </a:prstGeom>
          <a:ln>
            <a:solidFill>
              <a:schemeClr val="accent1">
                <a:lumMod val="10000"/>
              </a:schemeClr>
            </a:solidFill>
          </a:ln>
        </p:spPr>
        <p:style>
          <a:lnRef idx="1">
            <a:schemeClr val="accent1"/>
          </a:lnRef>
          <a:fillRef idx="0">
            <a:schemeClr val="accent1"/>
          </a:fillRef>
          <a:effectRef idx="0">
            <a:schemeClr val="accent1"/>
          </a:effectRef>
          <a:fontRef idx="minor">
            <a:schemeClr val="tx1"/>
          </a:fontRef>
        </p:style>
      </p:cxnSp>
      <p:sp>
        <p:nvSpPr>
          <p:cNvPr id="37" name="Text Box 5">
            <a:extLst>
              <a:ext uri="{FF2B5EF4-FFF2-40B4-BE49-F238E27FC236}">
                <a16:creationId xmlns:a16="http://schemas.microsoft.com/office/drawing/2014/main" id="{821A70B6-B2F9-4E17-8F55-A843C2A1DCF0}"/>
              </a:ext>
            </a:extLst>
          </p:cNvPr>
          <p:cNvSpPr txBox="1">
            <a:spLocks noChangeArrowheads="1"/>
          </p:cNvSpPr>
          <p:nvPr/>
        </p:nvSpPr>
        <p:spPr bwMode="auto">
          <a:xfrm>
            <a:off x="6540421" y="1233642"/>
            <a:ext cx="153702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rgbClr val="FF0000"/>
                </a:solidFill>
                <a:latin typeface="Times New Roman" panose="02020603050405020304" pitchFamily="18" charset="0"/>
                <a:cs typeface="Times New Roman" panose="02020603050405020304" pitchFamily="18" charset="0"/>
              </a:rPr>
              <a:t> </a:t>
            </a:r>
            <a:r>
              <a:rPr lang="vi-VN" altLang="en-US" sz="2400" b="1">
                <a:solidFill>
                  <a:srgbClr val="FF0000"/>
                </a:solidFill>
                <a:latin typeface="Times New Roman" panose="02020603050405020304" pitchFamily="18" charset="0"/>
                <a:cs typeface="Times New Roman" panose="02020603050405020304" pitchFamily="18" charset="0"/>
              </a:rPr>
              <a:t>Thời tiết </a:t>
            </a:r>
            <a:endParaRPr lang="en-US" altLang="en-US" sz="2400" b="1">
              <a:latin typeface="Times New Roman" panose="02020603050405020304" pitchFamily="18" charset="0"/>
              <a:cs typeface="Times New Roman" panose="02020603050405020304" pitchFamily="18" charset="0"/>
            </a:endParaRPr>
          </a:p>
        </p:txBody>
      </p:sp>
      <p:sp>
        <p:nvSpPr>
          <p:cNvPr id="38" name="Text Box 5">
            <a:extLst>
              <a:ext uri="{FF2B5EF4-FFF2-40B4-BE49-F238E27FC236}">
                <a16:creationId xmlns:a16="http://schemas.microsoft.com/office/drawing/2014/main" id="{BCDC91C3-8DA8-4C85-BF40-0B661CE4C6AC}"/>
              </a:ext>
            </a:extLst>
          </p:cNvPr>
          <p:cNvSpPr txBox="1">
            <a:spLocks noChangeArrowheads="1"/>
          </p:cNvSpPr>
          <p:nvPr/>
        </p:nvSpPr>
        <p:spPr bwMode="auto">
          <a:xfrm>
            <a:off x="9593019" y="1233642"/>
            <a:ext cx="179646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rgbClr val="FF0000"/>
                </a:solidFill>
                <a:latin typeface="Times New Roman" panose="02020603050405020304" pitchFamily="18" charset="0"/>
                <a:cs typeface="Times New Roman" panose="02020603050405020304" pitchFamily="18" charset="0"/>
              </a:rPr>
              <a:t> </a:t>
            </a:r>
            <a:r>
              <a:rPr lang="vi-VN" altLang="en-US" sz="2400" b="1">
                <a:solidFill>
                  <a:srgbClr val="FF0000"/>
                </a:solidFill>
                <a:latin typeface="Times New Roman" panose="02020603050405020304" pitchFamily="18" charset="0"/>
                <a:cs typeface="Times New Roman" panose="02020603050405020304" pitchFamily="18" charset="0"/>
              </a:rPr>
              <a:t>Con người</a:t>
            </a:r>
            <a:endParaRPr lang="en-US" altLang="en-US" sz="2400" b="1">
              <a:latin typeface="Times New Roman" panose="02020603050405020304" pitchFamily="18" charset="0"/>
              <a:cs typeface="Times New Roman" panose="02020603050405020304" pitchFamily="18" charset="0"/>
            </a:endParaRPr>
          </a:p>
        </p:txBody>
      </p:sp>
      <p:sp>
        <p:nvSpPr>
          <p:cNvPr id="40" name="Text Box 5">
            <a:extLst>
              <a:ext uri="{FF2B5EF4-FFF2-40B4-BE49-F238E27FC236}">
                <a16:creationId xmlns:a16="http://schemas.microsoft.com/office/drawing/2014/main" id="{90A7958B-FA8E-4A64-8CD0-EA2F593F1227}"/>
              </a:ext>
            </a:extLst>
          </p:cNvPr>
          <p:cNvSpPr txBox="1">
            <a:spLocks noChangeArrowheads="1"/>
          </p:cNvSpPr>
          <p:nvPr/>
        </p:nvSpPr>
        <p:spPr bwMode="auto">
          <a:xfrm>
            <a:off x="6051076" y="1637166"/>
            <a:ext cx="276520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vi-VN" altLang="en-US" sz="2400">
                <a:solidFill>
                  <a:srgbClr val="000000"/>
                </a:solidFill>
                <a:latin typeface="Times New Roman" panose="02020603050405020304" pitchFamily="18" charset="0"/>
                <a:cs typeface="Times New Roman" panose="02020603050405020304" pitchFamily="18" charset="0"/>
              </a:rPr>
              <a:t>-</a:t>
            </a:r>
            <a:r>
              <a:rPr lang="en-US" altLang="en-US" sz="2400">
                <a:solidFill>
                  <a:srgbClr val="000000"/>
                </a:solidFill>
                <a:latin typeface="Times New Roman" panose="02020603050405020304" pitchFamily="18" charset="0"/>
                <a:cs typeface="Times New Roman" panose="02020603050405020304" pitchFamily="18" charset="0"/>
              </a:rPr>
              <a:t> </a:t>
            </a:r>
            <a:r>
              <a:rPr lang="vi-VN" altLang="en-US" sz="2400">
                <a:solidFill>
                  <a:srgbClr val="000000"/>
                </a:solidFill>
                <a:latin typeface="Times New Roman" panose="02020603050405020304" pitchFamily="18" charset="0"/>
                <a:cs typeface="Times New Roman" panose="02020603050405020304" pitchFamily="18" charset="0"/>
              </a:rPr>
              <a:t>Không còn có cảm giác héo tàn hanh hao.</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41" name="Text Box 5">
            <a:extLst>
              <a:ext uri="{FF2B5EF4-FFF2-40B4-BE49-F238E27FC236}">
                <a16:creationId xmlns:a16="http://schemas.microsoft.com/office/drawing/2014/main" id="{D8637275-E388-4FA3-8F43-C45B7FE43293}"/>
              </a:ext>
            </a:extLst>
          </p:cNvPr>
          <p:cNvSpPr txBox="1">
            <a:spLocks noChangeArrowheads="1"/>
          </p:cNvSpPr>
          <p:nvPr/>
        </p:nvSpPr>
        <p:spPr bwMode="auto">
          <a:xfrm>
            <a:off x="6005029" y="2802193"/>
            <a:ext cx="27631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rgbClr val="000000"/>
                </a:solidFill>
                <a:latin typeface="Times New Roman" panose="02020603050405020304" pitchFamily="18" charset="0"/>
                <a:cs typeface="Times New Roman" panose="02020603050405020304" pitchFamily="18" charset="0"/>
              </a:rPr>
              <a:t> </a:t>
            </a:r>
            <a:r>
              <a:rPr lang="vi-VN" altLang="en-US" sz="2400">
                <a:solidFill>
                  <a:srgbClr val="000000"/>
                </a:solidFill>
                <a:latin typeface="Times New Roman" panose="02020603050405020304" pitchFamily="18" charset="0"/>
                <a:cs typeface="Times New Roman" panose="02020603050405020304" pitchFamily="18" charset="0"/>
              </a:rPr>
              <a:t>- Hơi thở của đất trời, mặt nước thơm thơm, nhè nhẹ.</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43" name="Text Box 5">
            <a:extLst>
              <a:ext uri="{FF2B5EF4-FFF2-40B4-BE49-F238E27FC236}">
                <a16:creationId xmlns:a16="http://schemas.microsoft.com/office/drawing/2014/main" id="{36D33007-CE94-464A-B418-32D7A7C1CDCC}"/>
              </a:ext>
            </a:extLst>
          </p:cNvPr>
          <p:cNvSpPr txBox="1">
            <a:spLocks noChangeArrowheads="1"/>
          </p:cNvSpPr>
          <p:nvPr/>
        </p:nvSpPr>
        <p:spPr bwMode="auto">
          <a:xfrm>
            <a:off x="5995686" y="4069800"/>
            <a:ext cx="281865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rgbClr val="000000"/>
                </a:solidFill>
                <a:latin typeface="Times New Roman" panose="02020603050405020304" pitchFamily="18" charset="0"/>
                <a:cs typeface="Times New Roman" panose="02020603050405020304" pitchFamily="18" charset="0"/>
              </a:rPr>
              <a:t> </a:t>
            </a:r>
            <a:r>
              <a:rPr lang="vi-VN" altLang="en-US" sz="2400">
                <a:solidFill>
                  <a:srgbClr val="000000"/>
                </a:solidFill>
                <a:latin typeface="Times New Roman" panose="02020603050405020304" pitchFamily="18" charset="0"/>
                <a:cs typeface="Times New Roman" panose="02020603050405020304" pitchFamily="18" charset="0"/>
              </a:rPr>
              <a:t>- Ngày không nắng, không mưa .</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45" name="Text Box 5">
            <a:extLst>
              <a:ext uri="{FF2B5EF4-FFF2-40B4-BE49-F238E27FC236}">
                <a16:creationId xmlns:a16="http://schemas.microsoft.com/office/drawing/2014/main" id="{3B65B6CE-C617-41A3-BC50-D90A8C6DFB4A}"/>
              </a:ext>
            </a:extLst>
          </p:cNvPr>
          <p:cNvSpPr txBox="1">
            <a:spLocks noChangeArrowheads="1"/>
          </p:cNvSpPr>
          <p:nvPr/>
        </p:nvSpPr>
        <p:spPr bwMode="auto">
          <a:xfrm>
            <a:off x="8768129" y="1637166"/>
            <a:ext cx="330062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rgbClr val="000000"/>
                </a:solidFill>
                <a:latin typeface="Times New Roman" panose="02020603050405020304" pitchFamily="18" charset="0"/>
                <a:cs typeface="Times New Roman" panose="02020603050405020304" pitchFamily="18" charset="0"/>
              </a:rPr>
              <a:t> </a:t>
            </a:r>
            <a:r>
              <a:rPr lang="vi-VN" altLang="en-US" sz="2400">
                <a:solidFill>
                  <a:srgbClr val="000000"/>
                </a:solidFill>
                <a:latin typeface="Times New Roman" panose="02020603050405020304" pitchFamily="18" charset="0"/>
                <a:cs typeface="Times New Roman" panose="02020603050405020304" pitchFamily="18" charset="0"/>
              </a:rPr>
              <a:t>- Mải miết đi gặt, kéo đá, cắt rạ, chia thóc hợp tác xã.</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47" name="Text Box 5">
            <a:extLst>
              <a:ext uri="{FF2B5EF4-FFF2-40B4-BE49-F238E27FC236}">
                <a16:creationId xmlns:a16="http://schemas.microsoft.com/office/drawing/2014/main" id="{19DF2952-256E-4DFD-AC3A-D3B3ED60A50C}"/>
              </a:ext>
            </a:extLst>
          </p:cNvPr>
          <p:cNvSpPr txBox="1">
            <a:spLocks noChangeArrowheads="1"/>
          </p:cNvSpPr>
          <p:nvPr/>
        </p:nvSpPr>
        <p:spPr bwMode="auto">
          <a:xfrm>
            <a:off x="8692278" y="2802193"/>
            <a:ext cx="348575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rgbClr val="000000"/>
                </a:solidFill>
                <a:latin typeface="Times New Roman" panose="02020603050405020304" pitchFamily="18" charset="0"/>
                <a:cs typeface="Times New Roman" panose="02020603050405020304" pitchFamily="18" charset="0"/>
              </a:rPr>
              <a:t> </a:t>
            </a:r>
            <a:r>
              <a:rPr lang="vi-VN" altLang="en-US" sz="2400">
                <a:solidFill>
                  <a:srgbClr val="000000"/>
                </a:solidFill>
                <a:latin typeface="Times New Roman" panose="02020603050405020304" pitchFamily="18" charset="0"/>
                <a:cs typeface="Times New Roman" panose="02020603050405020304" pitchFamily="18" charset="0"/>
              </a:rPr>
              <a:t>- Cứ buông bát đũa lại đi ngay, cứ trở dậy là ra đồng ngay</a:t>
            </a:r>
            <a:endParaRPr lang="en-US" altLang="en-US" sz="240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982272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barn(inVertical)">
                                      <p:cBhvr>
                                        <p:cTn id="14" dur="500"/>
                                        <p:tgtEl>
                                          <p:spTgt spid="37"/>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barn(inVertical)">
                                      <p:cBhvr>
                                        <p:cTn id="17" dur="500"/>
                                        <p:tgtEl>
                                          <p:spTgt spid="38"/>
                                        </p:tgtEl>
                                      </p:cBhvr>
                                    </p:animEffect>
                                  </p:childTnLst>
                                </p:cTn>
                              </p:par>
                              <p:par>
                                <p:cTn id="18" presetID="16" presetClass="entr" presetSubtype="21" fill="hold"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barn(inVertical)">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barn(inVertical)">
                                      <p:cBhvr>
                                        <p:cTn id="25" dur="500"/>
                                        <p:tgtEl>
                                          <p:spTgt spid="4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barn(inVertical)">
                                      <p:cBhvr>
                                        <p:cTn id="30" dur="500"/>
                                        <p:tgtEl>
                                          <p:spTgt spid="4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barn(inVertical)">
                                      <p:cBhvr>
                                        <p:cTn id="35" dur="500"/>
                                        <p:tgtEl>
                                          <p:spTgt spid="4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barn(inVertical)">
                                      <p:cBhvr>
                                        <p:cTn id="40" dur="500"/>
                                        <p:tgtEl>
                                          <p:spTgt spid="4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barn(inVertical)">
                                      <p:cBhvr>
                                        <p:cTn id="4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7" grpId="0"/>
      <p:bldP spid="38" grpId="0"/>
      <p:bldP spid="40" grpId="0"/>
      <p:bldP spid="41" grpId="0"/>
      <p:bldP spid="43" grpId="0"/>
      <p:bldP spid="45" grpId="0"/>
      <p:bldP spid="4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809B2CE-3D8D-4B0D-9616-80A89DFE55B7}"/>
              </a:ext>
            </a:extLst>
          </p:cNvPr>
          <p:cNvPicPr>
            <a:picLocks noChangeAspect="1"/>
          </p:cNvPicPr>
          <p:nvPr/>
        </p:nvPicPr>
        <p:blipFill rotWithShape="1">
          <a:blip r:embed="rId3">
            <a:extLst>
              <a:ext uri="{28A0092B-C50C-407E-A947-70E740481C1C}">
                <a14:useLocalDpi xmlns:a14="http://schemas.microsoft.com/office/drawing/2010/main" val="0"/>
              </a:ext>
            </a:extLst>
          </a:blip>
          <a:srcRect l="7764" r="7215"/>
          <a:stretch/>
        </p:blipFill>
        <p:spPr>
          <a:xfrm>
            <a:off x="13967" y="0"/>
            <a:ext cx="5981719" cy="6858000"/>
          </a:xfrm>
          <a:prstGeom prst="rect">
            <a:avLst/>
          </a:prstGeom>
        </p:spPr>
      </p:pic>
      <p:cxnSp>
        <p:nvCxnSpPr>
          <p:cNvPr id="12" name="Straight Connector 11">
            <a:extLst>
              <a:ext uri="{FF2B5EF4-FFF2-40B4-BE49-F238E27FC236}">
                <a16:creationId xmlns:a16="http://schemas.microsoft.com/office/drawing/2014/main" id="{B1AA39C6-7BBA-4C16-B6BF-F7471C4DE4EE}"/>
              </a:ext>
            </a:extLst>
          </p:cNvPr>
          <p:cNvCxnSpPr>
            <a:cxnSpLocks/>
          </p:cNvCxnSpPr>
          <p:nvPr/>
        </p:nvCxnSpPr>
        <p:spPr>
          <a:xfrm flipH="1">
            <a:off x="4919241" y="1655022"/>
            <a:ext cx="81024" cy="16204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72B0581-102E-4A94-BEB1-90286631CB66}"/>
              </a:ext>
            </a:extLst>
          </p:cNvPr>
          <p:cNvCxnSpPr>
            <a:cxnSpLocks/>
          </p:cNvCxnSpPr>
          <p:nvPr/>
        </p:nvCxnSpPr>
        <p:spPr>
          <a:xfrm flipH="1">
            <a:off x="5337859" y="3324827"/>
            <a:ext cx="81024" cy="16204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EF43FFA-AB2B-436B-BF0F-A54775BAED37}"/>
              </a:ext>
            </a:extLst>
          </p:cNvPr>
          <p:cNvCxnSpPr>
            <a:cxnSpLocks/>
          </p:cNvCxnSpPr>
          <p:nvPr/>
        </p:nvCxnSpPr>
        <p:spPr>
          <a:xfrm flipH="1">
            <a:off x="4446608" y="4436160"/>
            <a:ext cx="81024" cy="16204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E67B916-E068-4410-ACE0-54C524161F6B}"/>
              </a:ext>
            </a:extLst>
          </p:cNvPr>
          <p:cNvCxnSpPr>
            <a:cxnSpLocks/>
          </p:cNvCxnSpPr>
          <p:nvPr/>
        </p:nvCxnSpPr>
        <p:spPr>
          <a:xfrm flipH="1">
            <a:off x="4791917" y="5249278"/>
            <a:ext cx="81024" cy="16204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41E51CE-06B5-4F9E-B76F-3417BC644DB4}"/>
              </a:ext>
            </a:extLst>
          </p:cNvPr>
          <p:cNvSpPr txBox="1"/>
          <p:nvPr/>
        </p:nvSpPr>
        <p:spPr>
          <a:xfrm>
            <a:off x="6210283" y="1340013"/>
            <a:ext cx="5981717" cy="954107"/>
          </a:xfrm>
          <a:prstGeom prst="rect">
            <a:avLst/>
          </a:prstGeom>
          <a:solidFill>
            <a:srgbClr val="F6EAB6"/>
          </a:solidFill>
        </p:spPr>
        <p:txBody>
          <a:bodyPr wrap="square">
            <a:spAutoFit/>
          </a:bodyPr>
          <a:lstStyle/>
          <a:p>
            <a:pPr algn="just"/>
            <a:r>
              <a:rPr lang="en-US" altLang="vi-VN" sz="2800">
                <a:solidFill>
                  <a:srgbClr val="0000FF"/>
                </a:solidFill>
                <a:latin typeface="Times New Roman" panose="02020603050405020304" pitchFamily="18" charset="0"/>
                <a:cs typeface="Times New Roman" panose="02020603050405020304" pitchFamily="18" charset="0"/>
              </a:rPr>
              <a:t>4. Bài văn thể hiện tình cảm gì của tác giả đối với quê hương?</a:t>
            </a:r>
          </a:p>
        </p:txBody>
      </p:sp>
    </p:spTree>
    <p:extLst>
      <p:ext uri="{BB962C8B-B14F-4D97-AF65-F5344CB8AC3E}">
        <p14:creationId xmlns:p14="http://schemas.microsoft.com/office/powerpoint/2010/main" val="101288684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5">
            <a:extLst>
              <a:ext uri="{FF2B5EF4-FFF2-40B4-BE49-F238E27FC236}">
                <a16:creationId xmlns:a16="http://schemas.microsoft.com/office/drawing/2014/main" id="{6BB6183E-5F1B-45EE-B31B-E4C28B551C2F}"/>
              </a:ext>
            </a:extLst>
          </p:cNvPr>
          <p:cNvSpPr txBox="1">
            <a:spLocks noChangeArrowheads="1"/>
          </p:cNvSpPr>
          <p:nvPr/>
        </p:nvSpPr>
        <p:spPr bwMode="auto">
          <a:xfrm>
            <a:off x="327546" y="5447938"/>
            <a:ext cx="873456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None/>
            </a:pPr>
            <a:r>
              <a:rPr lang="en-US" altLang="en-US" sz="2400" b="1">
                <a:solidFill>
                  <a:srgbClr val="000000"/>
                </a:solidFill>
                <a:latin typeface="Times New Roman" panose="02020603050405020304" pitchFamily="18" charset="0"/>
                <a:cs typeface="Times New Roman" panose="02020603050405020304" pitchFamily="18" charset="0"/>
              </a:rPr>
              <a:t>Nội dung: </a:t>
            </a:r>
            <a:r>
              <a:rPr lang="vi-VN" altLang="en-US" sz="2400" b="1">
                <a:solidFill>
                  <a:srgbClr val="0000FF"/>
                </a:solidFill>
                <a:latin typeface="Times New Roman" panose="02020603050405020304" pitchFamily="18" charset="0"/>
                <a:cs typeface="Times New Roman" panose="02020603050405020304" pitchFamily="18" charset="0"/>
              </a:rPr>
              <a:t>Bài văn miêu tả quang cảnh làng mạc giữa ngày mùa, làm hiện lên một bức tranh làng quê thật đẹp, sinh động, trù phú, qua đó thể hiện tình yêu tha thiết của tác giả đối với quê hương</a:t>
            </a:r>
            <a:r>
              <a:rPr lang="en-US" altLang="en-US" sz="2400" b="1">
                <a:solidFill>
                  <a:srgbClr val="0000FF"/>
                </a:solidFill>
                <a:latin typeface="Times New Roman" panose="02020603050405020304" pitchFamily="18" charset="0"/>
                <a:cs typeface="Times New Roman" panose="02020603050405020304" pitchFamily="18" charset="0"/>
              </a:rPr>
              <a:t>.</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4F9B7942-B224-4E8D-9630-5A5375A55124}"/>
              </a:ext>
            </a:extLst>
          </p:cNvPr>
          <p:cNvPicPr>
            <a:picLocks noChangeAspect="1"/>
          </p:cNvPicPr>
          <p:nvPr/>
        </p:nvPicPr>
        <p:blipFill rotWithShape="1">
          <a:blip r:embed="rId2">
            <a:extLst>
              <a:ext uri="{28A0092B-C50C-407E-A947-70E740481C1C}">
                <a14:useLocalDpi xmlns:a14="http://schemas.microsoft.com/office/drawing/2010/main" val="0"/>
              </a:ext>
            </a:extLst>
          </a:blip>
          <a:srcRect l="784" r="597"/>
          <a:stretch/>
        </p:blipFill>
        <p:spPr>
          <a:xfrm>
            <a:off x="0" y="1"/>
            <a:ext cx="12192000" cy="5240740"/>
          </a:xfrm>
          <a:prstGeom prst="rect">
            <a:avLst/>
          </a:prstGeom>
        </p:spPr>
      </p:pic>
    </p:spTree>
    <p:extLst>
      <p:ext uri="{BB962C8B-B14F-4D97-AF65-F5344CB8AC3E}">
        <p14:creationId xmlns:p14="http://schemas.microsoft.com/office/powerpoint/2010/main" val="254532772"/>
      </p:ext>
    </p:extLst>
  </p:cSld>
  <p:clrMapOvr>
    <a:masterClrMapping/>
  </p:clrMapOvr>
  <mc:AlternateContent xmlns:mc="http://schemas.openxmlformats.org/markup-compatibility/2006" xmlns:p14="http://schemas.microsoft.com/office/powerpoint/2010/main">
    <mc:Choice Requires="p14">
      <p:transition>
        <p14:conveyor dir="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809B2CE-3D8D-4B0D-9616-80A89DFE55B7}"/>
              </a:ext>
            </a:extLst>
          </p:cNvPr>
          <p:cNvPicPr>
            <a:picLocks noChangeAspect="1"/>
          </p:cNvPicPr>
          <p:nvPr/>
        </p:nvPicPr>
        <p:blipFill rotWithShape="1">
          <a:blip r:embed="rId3">
            <a:extLst>
              <a:ext uri="{28A0092B-C50C-407E-A947-70E740481C1C}">
                <a14:useLocalDpi xmlns:a14="http://schemas.microsoft.com/office/drawing/2010/main" val="0"/>
              </a:ext>
            </a:extLst>
          </a:blip>
          <a:srcRect l="7764" r="7215"/>
          <a:stretch/>
        </p:blipFill>
        <p:spPr>
          <a:xfrm>
            <a:off x="13967" y="0"/>
            <a:ext cx="5981719" cy="6858000"/>
          </a:xfrm>
          <a:prstGeom prst="rect">
            <a:avLst/>
          </a:prstGeom>
        </p:spPr>
      </p:pic>
      <p:cxnSp>
        <p:nvCxnSpPr>
          <p:cNvPr id="12" name="Straight Connector 11">
            <a:extLst>
              <a:ext uri="{FF2B5EF4-FFF2-40B4-BE49-F238E27FC236}">
                <a16:creationId xmlns:a16="http://schemas.microsoft.com/office/drawing/2014/main" id="{B1AA39C6-7BBA-4C16-B6BF-F7471C4DE4EE}"/>
              </a:ext>
            </a:extLst>
          </p:cNvPr>
          <p:cNvCxnSpPr>
            <a:cxnSpLocks/>
          </p:cNvCxnSpPr>
          <p:nvPr/>
        </p:nvCxnSpPr>
        <p:spPr>
          <a:xfrm flipH="1">
            <a:off x="4919241" y="1655022"/>
            <a:ext cx="81024" cy="16204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72B0581-102E-4A94-BEB1-90286631CB66}"/>
              </a:ext>
            </a:extLst>
          </p:cNvPr>
          <p:cNvCxnSpPr>
            <a:cxnSpLocks/>
          </p:cNvCxnSpPr>
          <p:nvPr/>
        </p:nvCxnSpPr>
        <p:spPr>
          <a:xfrm flipH="1">
            <a:off x="5337859" y="3324827"/>
            <a:ext cx="81024" cy="16204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EF43FFA-AB2B-436B-BF0F-A54775BAED37}"/>
              </a:ext>
            </a:extLst>
          </p:cNvPr>
          <p:cNvCxnSpPr>
            <a:cxnSpLocks/>
          </p:cNvCxnSpPr>
          <p:nvPr/>
        </p:nvCxnSpPr>
        <p:spPr>
          <a:xfrm flipH="1">
            <a:off x="4446608" y="4436160"/>
            <a:ext cx="81024" cy="16204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E67B916-E068-4410-ACE0-54C524161F6B}"/>
              </a:ext>
            </a:extLst>
          </p:cNvPr>
          <p:cNvCxnSpPr>
            <a:cxnSpLocks/>
          </p:cNvCxnSpPr>
          <p:nvPr/>
        </p:nvCxnSpPr>
        <p:spPr>
          <a:xfrm flipH="1">
            <a:off x="4791917" y="5249278"/>
            <a:ext cx="81024" cy="16204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B42886F-AC64-411B-A405-B71EF0E532E4}"/>
              </a:ext>
            </a:extLst>
          </p:cNvPr>
          <p:cNvSpPr txBox="1"/>
          <p:nvPr/>
        </p:nvSpPr>
        <p:spPr>
          <a:xfrm>
            <a:off x="6196316" y="266700"/>
            <a:ext cx="4544472" cy="646331"/>
          </a:xfrm>
          <a:prstGeom prst="rect">
            <a:avLst/>
          </a:prstGeom>
          <a:solidFill>
            <a:srgbClr val="F6EAB6"/>
          </a:solidFill>
        </p:spPr>
        <p:txBody>
          <a:bodyPr wrap="square">
            <a:spAutoFit/>
          </a:bodyPr>
          <a:lstStyle/>
          <a:p>
            <a:pPr eaLnBrk="1" hangingPunct="1"/>
            <a:r>
              <a:rPr lang="en-US" altLang="vi-VN" sz="3600" b="1">
                <a:solidFill>
                  <a:schemeClr val="tx1">
                    <a:lumMod val="50000"/>
                  </a:schemeClr>
                </a:solidFill>
                <a:latin typeface="Times New Roman" panose="02020603050405020304" pitchFamily="18" charset="0"/>
                <a:cs typeface="Times New Roman" panose="02020603050405020304" pitchFamily="18" charset="0"/>
              </a:rPr>
              <a:t>Luyện đọc diễn cảm</a:t>
            </a:r>
          </a:p>
        </p:txBody>
      </p:sp>
    </p:spTree>
    <p:extLst>
      <p:ext uri="{BB962C8B-B14F-4D97-AF65-F5344CB8AC3E}">
        <p14:creationId xmlns:p14="http://schemas.microsoft.com/office/powerpoint/2010/main" val="3505016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DB8BFE0-D7F6-470F-BB3C-82EA3ED9ABA2}"/>
              </a:ext>
            </a:extLst>
          </p:cNvPr>
          <p:cNvSpPr>
            <a:spLocks noChangeArrowheads="1"/>
          </p:cNvSpPr>
          <p:nvPr/>
        </p:nvSpPr>
        <p:spPr bwMode="auto">
          <a:xfrm>
            <a:off x="494392" y="266650"/>
            <a:ext cx="11203215" cy="4247317"/>
          </a:xfrm>
          <a:prstGeom prst="rect">
            <a:avLst/>
          </a:prstGeom>
          <a:solidFill>
            <a:srgbClr val="FDF580"/>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vi-VN" sz="3000">
                <a:solidFill>
                  <a:srgbClr val="000000"/>
                </a:solidFill>
                <a:latin typeface="Times New Roman" panose="02020603050405020304" pitchFamily="18" charset="0"/>
                <a:cs typeface="Times New Roman" panose="02020603050405020304" pitchFamily="18" charset="0"/>
              </a:rPr>
              <a:t>Màu lúa chín dưới đồng vàng xuộm lại. Nắng nhạt ngả màu vàng hoe. Trong vườn, lắc lư những chùm quả xoan vàng lịm không trông thấy cuống, như những chuỗi tràng hạt bồ đề treo lơ lửng. Từng chiếc lá mít vàng ối. Tàu đu đủ, chiếc lá sắn héo lại mở năm cánh vàng tươi. Buồng chuối đốm quả chín vàng. Những tàu lá chuối vàng ối xoã xuống như những đuôi áo, vạt áo. Nắng vườn chuối đương có gió lẫn với lá vàng như những vạt áo nắng, đuôi áo nắng, vẫy vẫy. Bụi mía vàng xọng, đốt ngầu phấn trắng. Dưới </a:t>
            </a:r>
            <a:r>
              <a:rPr lang="en-US" sz="3000">
                <a:solidFill>
                  <a:srgbClr val="000000"/>
                </a:solidFill>
                <a:latin typeface="Times New Roman" panose="02020603050405020304" pitchFamily="18" charset="0"/>
                <a:cs typeface="Times New Roman" panose="02020603050405020304" pitchFamily="18" charset="0"/>
              </a:rPr>
              <a:t>sân, </a:t>
            </a:r>
            <a:r>
              <a:rPr lang="vi-VN" sz="3000">
                <a:solidFill>
                  <a:srgbClr val="000000"/>
                </a:solidFill>
                <a:latin typeface="Times New Roman" panose="02020603050405020304" pitchFamily="18" charset="0"/>
                <a:cs typeface="Times New Roman" panose="02020603050405020304" pitchFamily="18" charset="0"/>
              </a:rPr>
              <a:t>rơm và thóc vàng giòn. Quanh đó, con gà, con chó cũng vàng mượt. Mái nhà phủ một màu rơm vàng mới.</a:t>
            </a:r>
          </a:p>
        </p:txBody>
      </p:sp>
    </p:spTree>
    <p:extLst>
      <p:ext uri="{BB962C8B-B14F-4D97-AF65-F5344CB8AC3E}">
        <p14:creationId xmlns:p14="http://schemas.microsoft.com/office/powerpoint/2010/main" val="10356440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809B2CE-3D8D-4B0D-9616-80A89DFE55B7}"/>
              </a:ext>
            </a:extLst>
          </p:cNvPr>
          <p:cNvPicPr>
            <a:picLocks noChangeAspect="1"/>
          </p:cNvPicPr>
          <p:nvPr/>
        </p:nvPicPr>
        <p:blipFill rotWithShape="1">
          <a:blip r:embed="rId3">
            <a:extLst>
              <a:ext uri="{28A0092B-C50C-407E-A947-70E740481C1C}">
                <a14:useLocalDpi xmlns:a14="http://schemas.microsoft.com/office/drawing/2010/main" val="0"/>
              </a:ext>
            </a:extLst>
          </a:blip>
          <a:srcRect l="7764" r="7215"/>
          <a:stretch/>
        </p:blipFill>
        <p:spPr>
          <a:xfrm>
            <a:off x="13967" y="0"/>
            <a:ext cx="5981719" cy="6858000"/>
          </a:xfrm>
          <a:prstGeom prst="rect">
            <a:avLst/>
          </a:prstGeom>
        </p:spPr>
      </p:pic>
      <p:cxnSp>
        <p:nvCxnSpPr>
          <p:cNvPr id="12" name="Straight Connector 11">
            <a:extLst>
              <a:ext uri="{FF2B5EF4-FFF2-40B4-BE49-F238E27FC236}">
                <a16:creationId xmlns:a16="http://schemas.microsoft.com/office/drawing/2014/main" id="{B1AA39C6-7BBA-4C16-B6BF-F7471C4DE4EE}"/>
              </a:ext>
            </a:extLst>
          </p:cNvPr>
          <p:cNvCxnSpPr>
            <a:cxnSpLocks/>
          </p:cNvCxnSpPr>
          <p:nvPr/>
        </p:nvCxnSpPr>
        <p:spPr>
          <a:xfrm flipH="1">
            <a:off x="4919241" y="1655022"/>
            <a:ext cx="81024" cy="16204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72B0581-102E-4A94-BEB1-90286631CB66}"/>
              </a:ext>
            </a:extLst>
          </p:cNvPr>
          <p:cNvCxnSpPr>
            <a:cxnSpLocks/>
          </p:cNvCxnSpPr>
          <p:nvPr/>
        </p:nvCxnSpPr>
        <p:spPr>
          <a:xfrm flipH="1">
            <a:off x="5337859" y="3324827"/>
            <a:ext cx="81024" cy="16204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EF43FFA-AB2B-436B-BF0F-A54775BAED37}"/>
              </a:ext>
            </a:extLst>
          </p:cNvPr>
          <p:cNvCxnSpPr>
            <a:cxnSpLocks/>
          </p:cNvCxnSpPr>
          <p:nvPr/>
        </p:nvCxnSpPr>
        <p:spPr>
          <a:xfrm flipH="1">
            <a:off x="4446608" y="4436160"/>
            <a:ext cx="81024" cy="16204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E67B916-E068-4410-ACE0-54C524161F6B}"/>
              </a:ext>
            </a:extLst>
          </p:cNvPr>
          <p:cNvCxnSpPr>
            <a:cxnSpLocks/>
          </p:cNvCxnSpPr>
          <p:nvPr/>
        </p:nvCxnSpPr>
        <p:spPr>
          <a:xfrm flipH="1">
            <a:off x="4791917" y="5249278"/>
            <a:ext cx="81024" cy="16204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41E51CE-06B5-4F9E-B76F-3417BC644DB4}"/>
              </a:ext>
            </a:extLst>
          </p:cNvPr>
          <p:cNvSpPr txBox="1"/>
          <p:nvPr/>
        </p:nvSpPr>
        <p:spPr>
          <a:xfrm>
            <a:off x="6096000" y="1655022"/>
            <a:ext cx="5981717" cy="1384995"/>
          </a:xfrm>
          <a:prstGeom prst="rect">
            <a:avLst/>
          </a:prstGeom>
          <a:solidFill>
            <a:srgbClr val="F6EAB6"/>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vi-VN" sz="2800"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Đây là bài văn miêu tả nên đọc với giọng nhẹ nhàng, chậm rãi, nhấn giọng những từ ngữ chỉ màu vàng.</a:t>
            </a:r>
          </a:p>
        </p:txBody>
      </p:sp>
      <p:sp>
        <p:nvSpPr>
          <p:cNvPr id="9" name="TextBox 8">
            <a:extLst>
              <a:ext uri="{FF2B5EF4-FFF2-40B4-BE49-F238E27FC236}">
                <a16:creationId xmlns:a16="http://schemas.microsoft.com/office/drawing/2014/main" id="{5B42886F-AC64-411B-A405-B71EF0E532E4}"/>
              </a:ext>
            </a:extLst>
          </p:cNvPr>
          <p:cNvSpPr txBox="1"/>
          <p:nvPr/>
        </p:nvSpPr>
        <p:spPr>
          <a:xfrm>
            <a:off x="6196315" y="266700"/>
            <a:ext cx="4285165" cy="646331"/>
          </a:xfrm>
          <a:prstGeom prst="rect">
            <a:avLst/>
          </a:prstGeom>
          <a:solidFill>
            <a:srgbClr val="F6EAB6"/>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vi-VN" sz="3600" b="1" i="0" u="none" strike="noStrike" kern="1200" cap="none" spc="0" normalizeH="0" baseline="0" noProof="0">
                <a:ln>
                  <a:noFill/>
                </a:ln>
                <a:solidFill>
                  <a:srgbClr val="3F3F3F">
                    <a:lumMod val="50000"/>
                  </a:srgbClr>
                </a:solidFill>
                <a:effectLst/>
                <a:uLnTx/>
                <a:uFillTx/>
                <a:latin typeface="Times New Roman" panose="02020603050405020304" pitchFamily="18" charset="0"/>
                <a:ea typeface="+mn-ea"/>
                <a:cs typeface="Times New Roman" panose="02020603050405020304" pitchFamily="18" charset="0"/>
              </a:rPr>
              <a:t>Luyện đọc diễn cảm</a:t>
            </a:r>
          </a:p>
        </p:txBody>
      </p:sp>
    </p:spTree>
    <p:extLst>
      <p:ext uri="{BB962C8B-B14F-4D97-AF65-F5344CB8AC3E}">
        <p14:creationId xmlns:p14="http://schemas.microsoft.com/office/powerpoint/2010/main" val="33033329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494392" y="266650"/>
            <a:ext cx="11203215" cy="4247317"/>
          </a:xfrm>
          <a:prstGeom prst="rect">
            <a:avLst/>
          </a:prstGeom>
          <a:solidFill>
            <a:srgbClr val="FDF580"/>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sz="3000">
                <a:solidFill>
                  <a:srgbClr val="000000"/>
                </a:solidFill>
                <a:latin typeface="Times New Roman" panose="02020603050405020304" pitchFamily="18" charset="0"/>
                <a:cs typeface="Times New Roman" panose="02020603050405020304" pitchFamily="18" charset="0"/>
              </a:rPr>
              <a:t>Màu lúa chín dưới đồng vàng xuộm lại. Nắng nhạt ngả màu vàng hoe. Trong vườn, lắc lư những chùm quả xoan vàng lịm không trông thấy cuống, như những chuỗi tràng hạt bồ đề treo lơ lửng. Từng chiếc lá mít vàng ối. Tàu đu đủ, chiếc lá sắn héo lại mở năm cánh vàng tươi. Buồng chuối đốm quả chín vàng. Những tàu lá chuối vàng ối xoã xuống như những đuôi áo, vạt áo. Nắng vườn chuối đương có gió lẫn với lá vàng như những vạt áo nắng, đuôi áo nắng, vẫy vẫy. Bụi mía vàng xọng, đốt ngầu phấn trắng. Dưới </a:t>
            </a:r>
            <a:r>
              <a:rPr lang="en-US" sz="3000">
                <a:solidFill>
                  <a:srgbClr val="000000"/>
                </a:solidFill>
                <a:latin typeface="Times New Roman" panose="02020603050405020304" pitchFamily="18" charset="0"/>
                <a:cs typeface="Times New Roman" panose="02020603050405020304" pitchFamily="18" charset="0"/>
              </a:rPr>
              <a:t>sân, </a:t>
            </a:r>
            <a:r>
              <a:rPr lang="vi-VN" sz="3000">
                <a:solidFill>
                  <a:srgbClr val="000000"/>
                </a:solidFill>
                <a:latin typeface="Times New Roman" panose="02020603050405020304" pitchFamily="18" charset="0"/>
                <a:cs typeface="Times New Roman" panose="02020603050405020304" pitchFamily="18" charset="0"/>
              </a:rPr>
              <a:t>rơm và thóc vàng giòn. Quanh đó, con gà, con chó cũng vàng mượt. Mái nhà phủ một màu rơm vàng mới.</a:t>
            </a:r>
          </a:p>
        </p:txBody>
      </p:sp>
      <p:cxnSp>
        <p:nvCxnSpPr>
          <p:cNvPr id="4" name="Straight Connector 3"/>
          <p:cNvCxnSpPr>
            <a:cxnSpLocks/>
          </p:cNvCxnSpPr>
          <p:nvPr/>
        </p:nvCxnSpPr>
        <p:spPr>
          <a:xfrm flipH="1">
            <a:off x="8824837" y="2206532"/>
            <a:ext cx="117478" cy="355692"/>
          </a:xfrm>
          <a:prstGeom prst="line">
            <a:avLst/>
          </a:prstGeom>
          <a:ln w="38100">
            <a:solidFill>
              <a:srgbClr val="0000FF"/>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rot="5400000">
            <a:off x="6424062" y="1854465"/>
            <a:ext cx="369928" cy="150137"/>
          </a:xfrm>
          <a:prstGeom prst="line">
            <a:avLst/>
          </a:prstGeom>
          <a:ln w="38100">
            <a:solidFill>
              <a:srgbClr val="0000FF"/>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rot="5400000">
            <a:off x="8720346" y="2783731"/>
            <a:ext cx="369928" cy="150137"/>
          </a:xfrm>
          <a:prstGeom prst="line">
            <a:avLst/>
          </a:prstGeom>
          <a:ln w="38100">
            <a:solidFill>
              <a:srgbClr val="0000FF"/>
            </a:solidFill>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C128F8D1-2427-4509-9AD4-244B6D2BE3CE}"/>
              </a:ext>
            </a:extLst>
          </p:cNvPr>
          <p:cNvSpPr txBox="1"/>
          <p:nvPr/>
        </p:nvSpPr>
        <p:spPr>
          <a:xfrm>
            <a:off x="4265346" y="271324"/>
            <a:ext cx="1944532" cy="553998"/>
          </a:xfrm>
          <a:prstGeom prst="rect">
            <a:avLst/>
          </a:prstGeom>
          <a:noFill/>
        </p:spPr>
        <p:txBody>
          <a:bodyPr wrap="square">
            <a:spAutoFit/>
          </a:bodyPr>
          <a:lstStyle/>
          <a:p>
            <a:pPr algn="just"/>
            <a:r>
              <a:rPr lang="en-US" sz="3000">
                <a:solidFill>
                  <a:srgbClr val="FF0000"/>
                </a:solidFill>
                <a:latin typeface="Times New Roman" panose="02020603050405020304" pitchFamily="18" charset="0"/>
                <a:cs typeface="Times New Roman" panose="02020603050405020304" pitchFamily="18" charset="0"/>
              </a:rPr>
              <a:t>v</a:t>
            </a:r>
            <a:r>
              <a:rPr lang="vi-VN" sz="3000">
                <a:solidFill>
                  <a:srgbClr val="FF0000"/>
                </a:solidFill>
                <a:latin typeface="Times New Roman" panose="02020603050405020304" pitchFamily="18" charset="0"/>
                <a:cs typeface="Times New Roman" panose="02020603050405020304" pitchFamily="18" charset="0"/>
              </a:rPr>
              <a:t>àng</a:t>
            </a:r>
            <a:r>
              <a:rPr lang="en-US" sz="3000">
                <a:solidFill>
                  <a:srgbClr val="FF0000"/>
                </a:solidFill>
                <a:latin typeface="Times New Roman" panose="02020603050405020304" pitchFamily="18" charset="0"/>
                <a:cs typeface="Times New Roman" panose="02020603050405020304" pitchFamily="18" charset="0"/>
              </a:rPr>
              <a:t> xuộm</a:t>
            </a:r>
            <a:endParaRPr lang="vi-VN" sz="3000"/>
          </a:p>
        </p:txBody>
      </p:sp>
      <p:sp>
        <p:nvSpPr>
          <p:cNvPr id="12" name="TextBox 11">
            <a:extLst>
              <a:ext uri="{FF2B5EF4-FFF2-40B4-BE49-F238E27FC236}">
                <a16:creationId xmlns:a16="http://schemas.microsoft.com/office/drawing/2014/main" id="{FBCF356B-A957-425D-B0A8-15DE3E7DEAD1}"/>
              </a:ext>
            </a:extLst>
          </p:cNvPr>
          <p:cNvSpPr txBox="1"/>
          <p:nvPr/>
        </p:nvSpPr>
        <p:spPr>
          <a:xfrm>
            <a:off x="9612038" y="271324"/>
            <a:ext cx="1805832" cy="553998"/>
          </a:xfrm>
          <a:prstGeom prst="rect">
            <a:avLst/>
          </a:prstGeom>
          <a:noFill/>
        </p:spPr>
        <p:txBody>
          <a:bodyPr wrap="square">
            <a:spAutoFit/>
          </a:bodyPr>
          <a:lstStyle/>
          <a:p>
            <a:r>
              <a:rPr lang="en-US" sz="3000">
                <a:solidFill>
                  <a:srgbClr val="FF0000"/>
                </a:solidFill>
                <a:latin typeface="Times New Roman" panose="02020603050405020304" pitchFamily="18" charset="0"/>
                <a:cs typeface="Times New Roman" panose="02020603050405020304" pitchFamily="18" charset="0"/>
              </a:rPr>
              <a:t> </a:t>
            </a:r>
            <a:r>
              <a:rPr lang="vi-VN" sz="3000">
                <a:solidFill>
                  <a:srgbClr val="FF0000"/>
                </a:solidFill>
                <a:latin typeface="Times New Roman" panose="02020603050405020304" pitchFamily="18" charset="0"/>
                <a:cs typeface="Times New Roman" panose="02020603050405020304" pitchFamily="18" charset="0"/>
              </a:rPr>
              <a:t>vàng</a:t>
            </a:r>
            <a:r>
              <a:rPr lang="en-US" sz="3000">
                <a:solidFill>
                  <a:srgbClr val="FF0000"/>
                </a:solidFill>
                <a:latin typeface="Times New Roman" panose="02020603050405020304" pitchFamily="18" charset="0"/>
                <a:cs typeface="Times New Roman" panose="02020603050405020304" pitchFamily="18" charset="0"/>
              </a:rPr>
              <a:t> </a:t>
            </a:r>
            <a:r>
              <a:rPr lang="vi-VN" sz="3000">
                <a:solidFill>
                  <a:srgbClr val="FF0000"/>
                </a:solidFill>
                <a:latin typeface="Times New Roman" panose="02020603050405020304" pitchFamily="18" charset="0"/>
                <a:cs typeface="Times New Roman" panose="02020603050405020304" pitchFamily="18" charset="0"/>
              </a:rPr>
              <a:t>hoe</a:t>
            </a:r>
            <a:endParaRPr lang="vi-VN" sz="3000"/>
          </a:p>
        </p:txBody>
      </p:sp>
      <p:sp>
        <p:nvSpPr>
          <p:cNvPr id="13" name="TextBox 12">
            <a:extLst>
              <a:ext uri="{FF2B5EF4-FFF2-40B4-BE49-F238E27FC236}">
                <a16:creationId xmlns:a16="http://schemas.microsoft.com/office/drawing/2014/main" id="{B790A207-022B-4D41-85C4-F0C2FAAC2486}"/>
              </a:ext>
            </a:extLst>
          </p:cNvPr>
          <p:cNvSpPr txBox="1"/>
          <p:nvPr/>
        </p:nvSpPr>
        <p:spPr>
          <a:xfrm>
            <a:off x="6936604" y="730014"/>
            <a:ext cx="1645576" cy="553998"/>
          </a:xfrm>
          <a:prstGeom prst="rect">
            <a:avLst/>
          </a:prstGeom>
          <a:noFill/>
        </p:spPr>
        <p:txBody>
          <a:bodyPr wrap="square">
            <a:spAutoFit/>
          </a:bodyPr>
          <a:lstStyle/>
          <a:p>
            <a:r>
              <a:rPr lang="vi-VN" sz="3000">
                <a:solidFill>
                  <a:srgbClr val="FF0000"/>
                </a:solidFill>
                <a:latin typeface="Times New Roman" panose="02020603050405020304" pitchFamily="18" charset="0"/>
                <a:cs typeface="Times New Roman" panose="02020603050405020304" pitchFamily="18" charset="0"/>
              </a:rPr>
              <a:t>vàng lịm</a:t>
            </a:r>
            <a:endParaRPr lang="vi-VN" sz="3000"/>
          </a:p>
        </p:txBody>
      </p:sp>
      <p:sp>
        <p:nvSpPr>
          <p:cNvPr id="14" name="TextBox 13">
            <a:extLst>
              <a:ext uri="{FF2B5EF4-FFF2-40B4-BE49-F238E27FC236}">
                <a16:creationId xmlns:a16="http://schemas.microsoft.com/office/drawing/2014/main" id="{29A0F074-6C6E-473E-A7CA-5823EFB1AEAE}"/>
              </a:ext>
            </a:extLst>
          </p:cNvPr>
          <p:cNvSpPr txBox="1"/>
          <p:nvPr/>
        </p:nvSpPr>
        <p:spPr>
          <a:xfrm>
            <a:off x="498650" y="1652534"/>
            <a:ext cx="1344661" cy="553998"/>
          </a:xfrm>
          <a:prstGeom prst="rect">
            <a:avLst/>
          </a:prstGeom>
          <a:noFill/>
        </p:spPr>
        <p:txBody>
          <a:bodyPr wrap="square">
            <a:spAutoFit/>
          </a:bodyPr>
          <a:lstStyle/>
          <a:p>
            <a:r>
              <a:rPr lang="vi-VN" sz="3000">
                <a:solidFill>
                  <a:srgbClr val="FF0000"/>
                </a:solidFill>
                <a:latin typeface="Times New Roman" panose="02020603050405020304" pitchFamily="18" charset="0"/>
                <a:cs typeface="Times New Roman" panose="02020603050405020304" pitchFamily="18" charset="0"/>
              </a:rPr>
              <a:t>vàng ối</a:t>
            </a:r>
            <a:endParaRPr lang="vi-VN" sz="3000"/>
          </a:p>
        </p:txBody>
      </p:sp>
      <p:sp>
        <p:nvSpPr>
          <p:cNvPr id="16" name="TextBox 15">
            <a:extLst>
              <a:ext uri="{FF2B5EF4-FFF2-40B4-BE49-F238E27FC236}">
                <a16:creationId xmlns:a16="http://schemas.microsoft.com/office/drawing/2014/main" id="{E35EF3B9-15E2-4DB3-A93E-1B89834A4F9A}"/>
              </a:ext>
            </a:extLst>
          </p:cNvPr>
          <p:cNvSpPr txBox="1"/>
          <p:nvPr/>
        </p:nvSpPr>
        <p:spPr>
          <a:xfrm>
            <a:off x="8718205" y="1652534"/>
            <a:ext cx="1805832" cy="553998"/>
          </a:xfrm>
          <a:prstGeom prst="rect">
            <a:avLst/>
          </a:prstGeom>
          <a:noFill/>
        </p:spPr>
        <p:txBody>
          <a:bodyPr wrap="square">
            <a:spAutoFit/>
          </a:bodyPr>
          <a:lstStyle/>
          <a:p>
            <a:r>
              <a:rPr lang="vi-VN" sz="3000">
                <a:solidFill>
                  <a:srgbClr val="FF0000"/>
                </a:solidFill>
                <a:latin typeface="Times New Roman" panose="02020603050405020304" pitchFamily="18" charset="0"/>
                <a:cs typeface="Times New Roman" panose="02020603050405020304" pitchFamily="18" charset="0"/>
              </a:rPr>
              <a:t>vàng tươi</a:t>
            </a:r>
            <a:r>
              <a:rPr lang="en-US" sz="3000">
                <a:solidFill>
                  <a:schemeClr val="tx1">
                    <a:lumMod val="50000"/>
                  </a:schemeClr>
                </a:solidFill>
                <a:latin typeface="Times New Roman" panose="02020603050405020304" pitchFamily="18" charset="0"/>
                <a:cs typeface="Times New Roman" panose="02020603050405020304" pitchFamily="18" charset="0"/>
              </a:rPr>
              <a:t>.</a:t>
            </a:r>
            <a:endParaRPr lang="vi-VN" sz="3000">
              <a:solidFill>
                <a:schemeClr val="tx1">
                  <a:lumMod val="50000"/>
                </a:schemeClr>
              </a:solidFill>
            </a:endParaRPr>
          </a:p>
        </p:txBody>
      </p:sp>
      <p:sp>
        <p:nvSpPr>
          <p:cNvPr id="18" name="TextBox 17">
            <a:extLst>
              <a:ext uri="{FF2B5EF4-FFF2-40B4-BE49-F238E27FC236}">
                <a16:creationId xmlns:a16="http://schemas.microsoft.com/office/drawing/2014/main" id="{8565A9A7-0093-4C44-86F7-EFBBAD6ED1D0}"/>
              </a:ext>
            </a:extLst>
          </p:cNvPr>
          <p:cNvSpPr txBox="1"/>
          <p:nvPr/>
        </p:nvSpPr>
        <p:spPr>
          <a:xfrm>
            <a:off x="9055073" y="3007429"/>
            <a:ext cx="1896674" cy="553998"/>
          </a:xfrm>
          <a:prstGeom prst="rect">
            <a:avLst/>
          </a:prstGeom>
          <a:noFill/>
        </p:spPr>
        <p:txBody>
          <a:bodyPr wrap="square">
            <a:spAutoFit/>
          </a:bodyPr>
          <a:lstStyle/>
          <a:p>
            <a:r>
              <a:rPr lang="vi-VN" sz="3000">
                <a:solidFill>
                  <a:srgbClr val="FF0000"/>
                </a:solidFill>
                <a:latin typeface="Times New Roman" panose="02020603050405020304" pitchFamily="18" charset="0"/>
                <a:cs typeface="Times New Roman" panose="02020603050405020304" pitchFamily="18" charset="0"/>
              </a:rPr>
              <a:t>vàng xọng</a:t>
            </a:r>
            <a:endParaRPr lang="vi-VN" sz="3000">
              <a:solidFill>
                <a:srgbClr val="000000"/>
              </a:solidFill>
            </a:endParaRPr>
          </a:p>
        </p:txBody>
      </p:sp>
      <p:sp>
        <p:nvSpPr>
          <p:cNvPr id="20" name="TextBox 19">
            <a:extLst>
              <a:ext uri="{FF2B5EF4-FFF2-40B4-BE49-F238E27FC236}">
                <a16:creationId xmlns:a16="http://schemas.microsoft.com/office/drawing/2014/main" id="{0D934EF7-C557-4B2B-99D9-35507F8CEC00}"/>
              </a:ext>
            </a:extLst>
          </p:cNvPr>
          <p:cNvSpPr txBox="1"/>
          <p:nvPr/>
        </p:nvSpPr>
        <p:spPr>
          <a:xfrm>
            <a:off x="6652568" y="3466988"/>
            <a:ext cx="1823773" cy="553998"/>
          </a:xfrm>
          <a:prstGeom prst="rect">
            <a:avLst/>
          </a:prstGeom>
          <a:noFill/>
        </p:spPr>
        <p:txBody>
          <a:bodyPr wrap="square">
            <a:spAutoFit/>
          </a:bodyPr>
          <a:lstStyle/>
          <a:p>
            <a:r>
              <a:rPr lang="vi-VN" sz="3000">
                <a:solidFill>
                  <a:srgbClr val="FF0000"/>
                </a:solidFill>
                <a:latin typeface="Times New Roman" panose="02020603050405020304" pitchFamily="18" charset="0"/>
                <a:cs typeface="Times New Roman" panose="02020603050405020304" pitchFamily="18" charset="0"/>
              </a:rPr>
              <a:t>vàng giòn</a:t>
            </a:r>
            <a:r>
              <a:rPr lang="en-US" sz="3000">
                <a:solidFill>
                  <a:srgbClr val="000000"/>
                </a:solidFill>
                <a:latin typeface="Times New Roman" panose="02020603050405020304" pitchFamily="18" charset="0"/>
                <a:cs typeface="Times New Roman" panose="02020603050405020304" pitchFamily="18" charset="0"/>
              </a:rPr>
              <a:t>.</a:t>
            </a:r>
            <a:endParaRPr lang="vi-VN" sz="3000">
              <a:solidFill>
                <a:srgbClr val="000000"/>
              </a:solidFill>
            </a:endParaRPr>
          </a:p>
        </p:txBody>
      </p:sp>
      <p:sp>
        <p:nvSpPr>
          <p:cNvPr id="22" name="TextBox 21">
            <a:extLst>
              <a:ext uri="{FF2B5EF4-FFF2-40B4-BE49-F238E27FC236}">
                <a16:creationId xmlns:a16="http://schemas.microsoft.com/office/drawing/2014/main" id="{44508475-9ED6-4444-8C12-57F8BA149BA9}"/>
              </a:ext>
            </a:extLst>
          </p:cNvPr>
          <p:cNvSpPr txBox="1"/>
          <p:nvPr/>
        </p:nvSpPr>
        <p:spPr>
          <a:xfrm>
            <a:off x="2623848" y="3924345"/>
            <a:ext cx="2015370" cy="553998"/>
          </a:xfrm>
          <a:prstGeom prst="rect">
            <a:avLst/>
          </a:prstGeom>
          <a:noFill/>
        </p:spPr>
        <p:txBody>
          <a:bodyPr wrap="square">
            <a:spAutoFit/>
          </a:bodyPr>
          <a:lstStyle/>
          <a:p>
            <a:r>
              <a:rPr lang="vi-VN" sz="3000">
                <a:solidFill>
                  <a:srgbClr val="FF0000"/>
                </a:solidFill>
                <a:latin typeface="Times New Roman" panose="02020603050405020304" pitchFamily="18" charset="0"/>
                <a:cs typeface="Times New Roman" panose="02020603050405020304" pitchFamily="18" charset="0"/>
              </a:rPr>
              <a:t>vàng mượt</a:t>
            </a:r>
            <a:endParaRPr lang="vi-VN" sz="3000"/>
          </a:p>
        </p:txBody>
      </p:sp>
      <p:sp>
        <p:nvSpPr>
          <p:cNvPr id="24" name="TextBox 23">
            <a:extLst>
              <a:ext uri="{FF2B5EF4-FFF2-40B4-BE49-F238E27FC236}">
                <a16:creationId xmlns:a16="http://schemas.microsoft.com/office/drawing/2014/main" id="{65BCCBE1-BBBD-4B1A-B1D2-54548DEEEA59}"/>
              </a:ext>
            </a:extLst>
          </p:cNvPr>
          <p:cNvSpPr txBox="1"/>
          <p:nvPr/>
        </p:nvSpPr>
        <p:spPr>
          <a:xfrm>
            <a:off x="8645871" y="3916622"/>
            <a:ext cx="1695156" cy="553998"/>
          </a:xfrm>
          <a:prstGeom prst="rect">
            <a:avLst/>
          </a:prstGeom>
          <a:noFill/>
        </p:spPr>
        <p:txBody>
          <a:bodyPr wrap="square">
            <a:spAutoFit/>
          </a:bodyPr>
          <a:lstStyle/>
          <a:p>
            <a:r>
              <a:rPr lang="vi-VN" sz="3000">
                <a:solidFill>
                  <a:srgbClr val="FF0000"/>
                </a:solidFill>
                <a:latin typeface="Times New Roman" panose="02020603050405020304" pitchFamily="18" charset="0"/>
                <a:cs typeface="Times New Roman" panose="02020603050405020304" pitchFamily="18" charset="0"/>
              </a:rPr>
              <a:t>vàng mới</a:t>
            </a:r>
            <a:endParaRPr lang="vi-VN" sz="3000"/>
          </a:p>
        </p:txBody>
      </p:sp>
      <p:cxnSp>
        <p:nvCxnSpPr>
          <p:cNvPr id="9" name="Straight Connector 8"/>
          <p:cNvCxnSpPr/>
          <p:nvPr/>
        </p:nvCxnSpPr>
        <p:spPr>
          <a:xfrm rot="5400000">
            <a:off x="8235055" y="964382"/>
            <a:ext cx="369928" cy="150137"/>
          </a:xfrm>
          <a:prstGeom prst="line">
            <a:avLst/>
          </a:prstGeom>
          <a:ln w="38100">
            <a:solidFill>
              <a:srgbClr val="0000FF"/>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71456568"/>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par>
                                <p:cTn id="8" presetID="22" presetClass="entr" presetSubtype="8" fill="hold" grpId="0" nodeType="withEffect">
                                  <p:stCondLst>
                                    <p:cond delay="500"/>
                                  </p:stCondLst>
                                  <p:iterate type="lt">
                                    <p:tmPct val="10000"/>
                                  </p:iterate>
                                  <p:childTnLst>
                                    <p:set>
                                      <p:cBhvr>
                                        <p:cTn id="9" dur="1" fill="hold">
                                          <p:stCondLst>
                                            <p:cond delay="0"/>
                                          </p:stCondLst>
                                        </p:cTn>
                                        <p:tgtEl>
                                          <p:spTgt spid="12"/>
                                        </p:tgtEl>
                                        <p:attrNameLst>
                                          <p:attrName>style.visibility</p:attrName>
                                        </p:attrNameLst>
                                      </p:cBhvr>
                                      <p:to>
                                        <p:strVal val="visible"/>
                                      </p:to>
                                    </p:set>
                                    <p:animEffect transition="in" filter="wipe(left)">
                                      <p:cBhvr>
                                        <p:cTn id="10" dur="750"/>
                                        <p:tgtEl>
                                          <p:spTgt spid="12"/>
                                        </p:tgtEl>
                                      </p:cBhvr>
                                    </p:animEffect>
                                  </p:childTnLst>
                                </p:cTn>
                              </p:par>
                              <p:par>
                                <p:cTn id="11" presetID="22" presetClass="entr" presetSubtype="8" fill="hold" grpId="0" nodeType="withEffect">
                                  <p:stCondLst>
                                    <p:cond delay="1000"/>
                                  </p:stCondLst>
                                  <p:iterate type="lt">
                                    <p:tmPct val="10000"/>
                                  </p:iterate>
                                  <p:childTnLst>
                                    <p:set>
                                      <p:cBhvr>
                                        <p:cTn id="12" dur="1" fill="hold">
                                          <p:stCondLst>
                                            <p:cond delay="0"/>
                                          </p:stCondLst>
                                        </p:cTn>
                                        <p:tgtEl>
                                          <p:spTgt spid="13"/>
                                        </p:tgtEl>
                                        <p:attrNameLst>
                                          <p:attrName>style.visibility</p:attrName>
                                        </p:attrNameLst>
                                      </p:cBhvr>
                                      <p:to>
                                        <p:strVal val="visible"/>
                                      </p:to>
                                    </p:set>
                                    <p:animEffect transition="in" filter="wipe(left)">
                                      <p:cBhvr>
                                        <p:cTn id="13" dur="750"/>
                                        <p:tgtEl>
                                          <p:spTgt spid="13"/>
                                        </p:tgtEl>
                                      </p:cBhvr>
                                    </p:animEffect>
                                  </p:childTnLst>
                                </p:cTn>
                              </p:par>
                              <p:par>
                                <p:cTn id="14" presetID="22" presetClass="entr" presetSubtype="8" fill="hold" grpId="0" nodeType="withEffect">
                                  <p:stCondLst>
                                    <p:cond delay="1500"/>
                                  </p:stCondLst>
                                  <p:iterate type="lt">
                                    <p:tmPct val="10000"/>
                                  </p:iterate>
                                  <p:childTnLst>
                                    <p:set>
                                      <p:cBhvr>
                                        <p:cTn id="15" dur="1" fill="hold">
                                          <p:stCondLst>
                                            <p:cond delay="0"/>
                                          </p:stCondLst>
                                        </p:cTn>
                                        <p:tgtEl>
                                          <p:spTgt spid="14"/>
                                        </p:tgtEl>
                                        <p:attrNameLst>
                                          <p:attrName>style.visibility</p:attrName>
                                        </p:attrNameLst>
                                      </p:cBhvr>
                                      <p:to>
                                        <p:strVal val="visible"/>
                                      </p:to>
                                    </p:set>
                                    <p:animEffect transition="in" filter="wipe(left)">
                                      <p:cBhvr>
                                        <p:cTn id="16" dur="750"/>
                                        <p:tgtEl>
                                          <p:spTgt spid="14"/>
                                        </p:tgtEl>
                                      </p:cBhvr>
                                    </p:animEffect>
                                  </p:childTnLst>
                                </p:cTn>
                              </p:par>
                              <p:par>
                                <p:cTn id="17" presetID="22" presetClass="entr" presetSubtype="8" fill="hold" grpId="0" nodeType="withEffect">
                                  <p:stCondLst>
                                    <p:cond delay="2000"/>
                                  </p:stCondLst>
                                  <p:iterate type="lt">
                                    <p:tmPct val="10000"/>
                                  </p:iterate>
                                  <p:childTnLst>
                                    <p:set>
                                      <p:cBhvr>
                                        <p:cTn id="18" dur="1" fill="hold">
                                          <p:stCondLst>
                                            <p:cond delay="0"/>
                                          </p:stCondLst>
                                        </p:cTn>
                                        <p:tgtEl>
                                          <p:spTgt spid="16"/>
                                        </p:tgtEl>
                                        <p:attrNameLst>
                                          <p:attrName>style.visibility</p:attrName>
                                        </p:attrNameLst>
                                      </p:cBhvr>
                                      <p:to>
                                        <p:strVal val="visible"/>
                                      </p:to>
                                    </p:set>
                                    <p:animEffect transition="in" filter="wipe(left)">
                                      <p:cBhvr>
                                        <p:cTn id="19" dur="750"/>
                                        <p:tgtEl>
                                          <p:spTgt spid="16"/>
                                        </p:tgtEl>
                                      </p:cBhvr>
                                    </p:animEffect>
                                  </p:childTnLst>
                                </p:cTn>
                              </p:par>
                              <p:par>
                                <p:cTn id="20" presetID="22" presetClass="entr" presetSubtype="8" fill="hold" grpId="0" nodeType="withEffect">
                                  <p:stCondLst>
                                    <p:cond delay="2500"/>
                                  </p:stCondLst>
                                  <p:iterate type="lt">
                                    <p:tmPct val="10000"/>
                                  </p:iterate>
                                  <p:childTnLst>
                                    <p:set>
                                      <p:cBhvr>
                                        <p:cTn id="21" dur="1" fill="hold">
                                          <p:stCondLst>
                                            <p:cond delay="0"/>
                                          </p:stCondLst>
                                        </p:cTn>
                                        <p:tgtEl>
                                          <p:spTgt spid="18"/>
                                        </p:tgtEl>
                                        <p:attrNameLst>
                                          <p:attrName>style.visibility</p:attrName>
                                        </p:attrNameLst>
                                      </p:cBhvr>
                                      <p:to>
                                        <p:strVal val="visible"/>
                                      </p:to>
                                    </p:set>
                                    <p:animEffect transition="in" filter="wipe(left)">
                                      <p:cBhvr>
                                        <p:cTn id="22" dur="750"/>
                                        <p:tgtEl>
                                          <p:spTgt spid="18"/>
                                        </p:tgtEl>
                                      </p:cBhvr>
                                    </p:animEffect>
                                  </p:childTnLst>
                                </p:cTn>
                              </p:par>
                              <p:par>
                                <p:cTn id="23" presetID="22" presetClass="entr" presetSubtype="8" fill="hold" grpId="0" nodeType="withEffect">
                                  <p:stCondLst>
                                    <p:cond delay="3000"/>
                                  </p:stCondLst>
                                  <p:iterate type="lt">
                                    <p:tmPct val="10000"/>
                                  </p:iterate>
                                  <p:childTnLst>
                                    <p:set>
                                      <p:cBhvr>
                                        <p:cTn id="24" dur="1" fill="hold">
                                          <p:stCondLst>
                                            <p:cond delay="0"/>
                                          </p:stCondLst>
                                        </p:cTn>
                                        <p:tgtEl>
                                          <p:spTgt spid="20"/>
                                        </p:tgtEl>
                                        <p:attrNameLst>
                                          <p:attrName>style.visibility</p:attrName>
                                        </p:attrNameLst>
                                      </p:cBhvr>
                                      <p:to>
                                        <p:strVal val="visible"/>
                                      </p:to>
                                    </p:set>
                                    <p:animEffect transition="in" filter="wipe(left)">
                                      <p:cBhvr>
                                        <p:cTn id="25" dur="750"/>
                                        <p:tgtEl>
                                          <p:spTgt spid="20"/>
                                        </p:tgtEl>
                                      </p:cBhvr>
                                    </p:animEffect>
                                  </p:childTnLst>
                                </p:cTn>
                              </p:par>
                              <p:par>
                                <p:cTn id="26" presetID="22" presetClass="entr" presetSubtype="8" fill="hold" grpId="0" nodeType="withEffect">
                                  <p:stCondLst>
                                    <p:cond delay="3500"/>
                                  </p:stCondLst>
                                  <p:iterate type="lt">
                                    <p:tmPct val="10000"/>
                                  </p:iterate>
                                  <p:childTnLst>
                                    <p:set>
                                      <p:cBhvr>
                                        <p:cTn id="27" dur="1" fill="hold">
                                          <p:stCondLst>
                                            <p:cond delay="0"/>
                                          </p:stCondLst>
                                        </p:cTn>
                                        <p:tgtEl>
                                          <p:spTgt spid="22"/>
                                        </p:tgtEl>
                                        <p:attrNameLst>
                                          <p:attrName>style.visibility</p:attrName>
                                        </p:attrNameLst>
                                      </p:cBhvr>
                                      <p:to>
                                        <p:strVal val="visible"/>
                                      </p:to>
                                    </p:set>
                                    <p:animEffect transition="in" filter="wipe(left)">
                                      <p:cBhvr>
                                        <p:cTn id="28" dur="750"/>
                                        <p:tgtEl>
                                          <p:spTgt spid="22"/>
                                        </p:tgtEl>
                                      </p:cBhvr>
                                    </p:animEffect>
                                  </p:childTnLst>
                                </p:cTn>
                              </p:par>
                              <p:par>
                                <p:cTn id="29" presetID="22" presetClass="entr" presetSubtype="8" fill="hold" grpId="0" nodeType="withEffect">
                                  <p:stCondLst>
                                    <p:cond delay="4000"/>
                                  </p:stCondLst>
                                  <p:iterate type="lt">
                                    <p:tmPct val="10000"/>
                                  </p:iterate>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up)">
                                      <p:cBhvr>
                                        <p:cTn id="36" dur="500"/>
                                        <p:tgtEl>
                                          <p:spTgt spid="9"/>
                                        </p:tgtEl>
                                      </p:cBhvr>
                                    </p:animEffect>
                                  </p:childTnLst>
                                </p:cTn>
                              </p:par>
                            </p:childTnLst>
                          </p:cTn>
                        </p:par>
                        <p:par>
                          <p:cTn id="37" fill="hold">
                            <p:stCondLst>
                              <p:cond delay="500"/>
                            </p:stCondLst>
                            <p:childTnLst>
                              <p:par>
                                <p:cTn id="38" presetID="22" presetClass="entr" presetSubtype="1"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up)">
                                      <p:cBhvr>
                                        <p:cTn id="40" dur="500"/>
                                        <p:tgtEl>
                                          <p:spTgt spid="8"/>
                                        </p:tgtEl>
                                      </p:cBhvr>
                                    </p:animEffect>
                                  </p:childTnLst>
                                </p:cTn>
                              </p:par>
                              <p:par>
                                <p:cTn id="41" presetID="22" presetClass="entr" presetSubtype="1" fill="hold" nodeType="withEffect">
                                  <p:stCondLst>
                                    <p:cond delay="500"/>
                                  </p:stCondLst>
                                  <p:childTnLst>
                                    <p:set>
                                      <p:cBhvr>
                                        <p:cTn id="42" dur="1" fill="hold">
                                          <p:stCondLst>
                                            <p:cond delay="0"/>
                                          </p:stCondLst>
                                        </p:cTn>
                                        <p:tgtEl>
                                          <p:spTgt spid="4"/>
                                        </p:tgtEl>
                                        <p:attrNameLst>
                                          <p:attrName>style.visibility</p:attrName>
                                        </p:attrNameLst>
                                      </p:cBhvr>
                                      <p:to>
                                        <p:strVal val="visible"/>
                                      </p:to>
                                    </p:set>
                                    <p:animEffect transition="in" filter="wipe(up)">
                                      <p:cBhvr>
                                        <p:cTn id="43" dur="500"/>
                                        <p:tgtEl>
                                          <p:spTgt spid="4"/>
                                        </p:tgtEl>
                                      </p:cBhvr>
                                    </p:animEffect>
                                  </p:childTnLst>
                                </p:cTn>
                              </p:par>
                            </p:childTnLst>
                          </p:cTn>
                        </p:par>
                        <p:par>
                          <p:cTn id="44" fill="hold">
                            <p:stCondLst>
                              <p:cond delay="1500"/>
                            </p:stCondLst>
                            <p:childTnLst>
                              <p:par>
                                <p:cTn id="45" presetID="22" presetClass="entr" presetSubtype="1"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up)">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6" grpId="0"/>
      <p:bldP spid="18" grpId="0"/>
      <p:bldP spid="20" grpId="0"/>
      <p:bldP spid="22"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309062D-ECBF-4E6E-AE91-1D2CA7D9F03E}"/>
              </a:ext>
            </a:extLst>
          </p:cNvPr>
          <p:cNvGrpSpPr/>
          <p:nvPr/>
        </p:nvGrpSpPr>
        <p:grpSpPr>
          <a:xfrm>
            <a:off x="204166" y="1909444"/>
            <a:ext cx="5606532" cy="2507746"/>
            <a:chOff x="1083876" y="4358219"/>
            <a:chExt cx="1986103" cy="2802327"/>
          </a:xfrm>
        </p:grpSpPr>
        <p:pic>
          <p:nvPicPr>
            <p:cNvPr id="7" name="图片 6">
              <a:extLst>
                <a:ext uri="{FF2B5EF4-FFF2-40B4-BE49-F238E27FC236}">
                  <a16:creationId xmlns:a16="http://schemas.microsoft.com/office/drawing/2014/main" id="{05F63749-DEAF-43F1-9209-B25BF417F0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876" y="4358219"/>
              <a:ext cx="1986103" cy="2802327"/>
            </a:xfrm>
            <a:prstGeom prst="rect">
              <a:avLst/>
            </a:prstGeom>
            <a:effectLst>
              <a:outerShdw blurRad="50800" dist="38100" dir="10800000" algn="r" rotWithShape="0">
                <a:prstClr val="black">
                  <a:alpha val="40000"/>
                </a:prstClr>
              </a:outerShdw>
            </a:effectLst>
          </p:spPr>
        </p:pic>
        <p:sp>
          <p:nvSpPr>
            <p:cNvPr id="8" name="文本框 20">
              <a:extLst>
                <a:ext uri="{FF2B5EF4-FFF2-40B4-BE49-F238E27FC236}">
                  <a16:creationId xmlns:a16="http://schemas.microsoft.com/office/drawing/2014/main" id="{D095B0BB-1639-4254-A9D5-26EC5C83A1BD}"/>
                </a:ext>
              </a:extLst>
            </p:cNvPr>
            <p:cNvSpPr txBox="1"/>
            <p:nvPr/>
          </p:nvSpPr>
          <p:spPr>
            <a:xfrm>
              <a:off x="1586618" y="5348478"/>
              <a:ext cx="980619" cy="839172"/>
            </a:xfrm>
            <a:prstGeom prst="rect">
              <a:avLst/>
            </a:prstGeom>
            <a:noFill/>
          </p:spPr>
          <p:txBody>
            <a:bodyPr wrap="square" rtlCol="0">
              <a:spAutoFit/>
            </a:bodyPr>
            <a:lstStyle/>
            <a:p>
              <a:pPr algn="ctr"/>
              <a:r>
                <a:rPr lang="en-US" altLang="zh-CN" sz="3600" b="1">
                  <a:solidFill>
                    <a:srgbClr val="0000FF"/>
                  </a:solidFill>
                  <a:latin typeface="Times  New Roman"/>
                  <a:ea typeface="义启嘟嘟体" pitchFamily="2" charset="-128"/>
                  <a:cs typeface="义启嘟嘟体" pitchFamily="2" charset="-128"/>
                  <a:sym typeface="+mn-lt"/>
                </a:rPr>
                <a:t>Hoạt động 3</a:t>
              </a:r>
              <a:endParaRPr lang="en-US" altLang="zh-CN" sz="3600" b="1" dirty="0">
                <a:solidFill>
                  <a:srgbClr val="0000FF"/>
                </a:solidFill>
                <a:latin typeface="Times  New Roman"/>
                <a:ea typeface="义启嘟嘟体" pitchFamily="2" charset="-128"/>
                <a:cs typeface="义启嘟嘟体" pitchFamily="2" charset="-128"/>
                <a:sym typeface="+mn-lt"/>
              </a:endParaRPr>
            </a:p>
          </p:txBody>
        </p:sp>
      </p:grpSp>
      <p:sp>
        <p:nvSpPr>
          <p:cNvPr id="9" name="Cloud 8">
            <a:extLst>
              <a:ext uri="{FF2B5EF4-FFF2-40B4-BE49-F238E27FC236}">
                <a16:creationId xmlns:a16="http://schemas.microsoft.com/office/drawing/2014/main" id="{E0922915-472F-4F4C-9D3D-2636FD9B8D46}"/>
              </a:ext>
            </a:extLst>
          </p:cNvPr>
          <p:cNvSpPr/>
          <p:nvPr/>
        </p:nvSpPr>
        <p:spPr>
          <a:xfrm>
            <a:off x="5180699" y="2259675"/>
            <a:ext cx="6256557" cy="180728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C00000"/>
                </a:solidFill>
                <a:latin typeface="Times New Roman" panose="02020603050405020304" pitchFamily="18" charset="0"/>
                <a:cs typeface="Times New Roman" panose="02020603050405020304" pitchFamily="18" charset="0"/>
              </a:rPr>
              <a:t>Củng cố và nối tiếp</a:t>
            </a:r>
            <a:endParaRPr lang="vi-VN" sz="3600" b="1">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2504047"/>
      </p:ext>
    </p:extLst>
  </p:cSld>
  <p:clrMapOvr>
    <a:masterClrMapping/>
  </p:clrMapOvr>
  <mc:AlternateContent xmlns:mc="http://schemas.openxmlformats.org/markup-compatibility/2006" xmlns:p14="http://schemas.microsoft.com/office/powerpoint/2010/main">
    <mc:Choice Requires="p14">
      <p:transition p14:dur="250">
        <p:circle/>
      </p:transition>
    </mc:Choice>
    <mc:Fallback xmlns="">
      <p:transition>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6150D26-A382-4841-B44C-A9A05519146E}"/>
              </a:ext>
            </a:extLst>
          </p:cNvPr>
          <p:cNvGrpSpPr/>
          <p:nvPr/>
        </p:nvGrpSpPr>
        <p:grpSpPr>
          <a:xfrm>
            <a:off x="1528538" y="1837484"/>
            <a:ext cx="4786803" cy="2975487"/>
            <a:chOff x="28639" y="3834466"/>
            <a:chExt cx="3926263" cy="2975487"/>
          </a:xfrm>
        </p:grpSpPr>
        <p:pic>
          <p:nvPicPr>
            <p:cNvPr id="8" name="图片 6">
              <a:extLst>
                <a:ext uri="{FF2B5EF4-FFF2-40B4-BE49-F238E27FC236}">
                  <a16:creationId xmlns:a16="http://schemas.microsoft.com/office/drawing/2014/main" id="{AFC324F8-D9CB-4DB4-A7D3-084B481CE5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39" y="3834466"/>
              <a:ext cx="3926263" cy="2975487"/>
            </a:xfrm>
            <a:prstGeom prst="rect">
              <a:avLst/>
            </a:prstGeom>
            <a:effectLst>
              <a:outerShdw blurRad="50800" dist="38100" dir="10800000" algn="r" rotWithShape="0">
                <a:prstClr val="black">
                  <a:alpha val="40000"/>
                </a:prstClr>
              </a:outerShdw>
            </a:effectLst>
          </p:spPr>
        </p:pic>
        <p:sp>
          <p:nvSpPr>
            <p:cNvPr id="9" name="文本框 20">
              <a:extLst>
                <a:ext uri="{FF2B5EF4-FFF2-40B4-BE49-F238E27FC236}">
                  <a16:creationId xmlns:a16="http://schemas.microsoft.com/office/drawing/2014/main" id="{58B525A1-6B7E-4033-A568-E9440F0C4E32}"/>
                </a:ext>
              </a:extLst>
            </p:cNvPr>
            <p:cNvSpPr txBox="1"/>
            <p:nvPr/>
          </p:nvSpPr>
          <p:spPr>
            <a:xfrm>
              <a:off x="646880" y="4947923"/>
              <a:ext cx="2689783" cy="646331"/>
            </a:xfrm>
            <a:prstGeom prst="rect">
              <a:avLst/>
            </a:prstGeom>
            <a:noFill/>
          </p:spPr>
          <p:txBody>
            <a:bodyPr wrap="square" rtlCol="0">
              <a:spAutoFit/>
            </a:bodyPr>
            <a:lstStyle/>
            <a:p>
              <a:pPr algn="ctr"/>
              <a:r>
                <a:rPr lang="en-US" altLang="zh-CN" sz="3600" b="1">
                  <a:solidFill>
                    <a:srgbClr val="0000FF"/>
                  </a:solidFill>
                  <a:latin typeface="Times  New Roman"/>
                  <a:ea typeface="义启嘟嘟体" pitchFamily="2" charset="-128"/>
                  <a:cs typeface="义启嘟嘟体" pitchFamily="2" charset="-128"/>
                  <a:sym typeface="+mn-lt"/>
                </a:rPr>
                <a:t>Hoạt động 1</a:t>
              </a:r>
              <a:endParaRPr lang="en-US" altLang="zh-CN" sz="3600" b="1" dirty="0">
                <a:solidFill>
                  <a:srgbClr val="0000FF"/>
                </a:solidFill>
                <a:latin typeface="Times  New Roman"/>
                <a:ea typeface="义启嘟嘟体" pitchFamily="2" charset="-128"/>
                <a:cs typeface="义启嘟嘟体" pitchFamily="2" charset="-128"/>
                <a:sym typeface="+mn-lt"/>
              </a:endParaRPr>
            </a:p>
          </p:txBody>
        </p:sp>
      </p:grpSp>
      <p:sp>
        <p:nvSpPr>
          <p:cNvPr id="10" name="Cloud 9">
            <a:extLst>
              <a:ext uri="{FF2B5EF4-FFF2-40B4-BE49-F238E27FC236}">
                <a16:creationId xmlns:a16="http://schemas.microsoft.com/office/drawing/2014/main" id="{CAE1B89F-2F84-4FCB-A257-ECB67ABCB30B}"/>
              </a:ext>
            </a:extLst>
          </p:cNvPr>
          <p:cNvSpPr/>
          <p:nvPr/>
        </p:nvSpPr>
        <p:spPr>
          <a:xfrm>
            <a:off x="6315341" y="2190689"/>
            <a:ext cx="5480237" cy="180728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C00000"/>
                </a:solidFill>
                <a:latin typeface="Times New Roman" panose="02020603050405020304" pitchFamily="18" charset="0"/>
                <a:cs typeface="Times New Roman" panose="02020603050405020304" pitchFamily="18" charset="0"/>
              </a:rPr>
              <a:t>Khởi động</a:t>
            </a:r>
            <a:endParaRPr lang="vi-VN" sz="3600" b="1">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275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250" fill="hold"/>
                                        <p:tgtEl>
                                          <p:spTgt spid="7"/>
                                        </p:tgtEl>
                                        <p:attrNameLst>
                                          <p:attrName>ppt_x</p:attrName>
                                        </p:attrNameLst>
                                      </p:cBhvr>
                                      <p:tavLst>
                                        <p:tav tm="0">
                                          <p:val>
                                            <p:strVal val="0-#ppt_w/2"/>
                                          </p:val>
                                        </p:tav>
                                        <p:tav tm="100000">
                                          <p:val>
                                            <p:strVal val="#ppt_x"/>
                                          </p:val>
                                        </p:tav>
                                      </p:tavLst>
                                    </p:anim>
                                    <p:anim calcmode="lin" valueType="num">
                                      <p:cBhvr additive="base">
                                        <p:cTn id="8" dur="12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250" fill="hold"/>
                                        <p:tgtEl>
                                          <p:spTgt spid="10"/>
                                        </p:tgtEl>
                                        <p:attrNameLst>
                                          <p:attrName>ppt_x</p:attrName>
                                        </p:attrNameLst>
                                      </p:cBhvr>
                                      <p:tavLst>
                                        <p:tav tm="0">
                                          <p:val>
                                            <p:strVal val="0-#ppt_w/2"/>
                                          </p:val>
                                        </p:tav>
                                        <p:tav tm="100000">
                                          <p:val>
                                            <p:strVal val="#ppt_x"/>
                                          </p:val>
                                        </p:tav>
                                      </p:tavLst>
                                    </p:anim>
                                    <p:anim calcmode="lin" valueType="num">
                                      <p:cBhvr additive="base">
                                        <p:cTn id="12" dur="1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887104" y="1879213"/>
            <a:ext cx="313284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Nội dung:</a:t>
            </a:r>
          </a:p>
        </p:txBody>
      </p:sp>
      <p:sp>
        <p:nvSpPr>
          <p:cNvPr id="11" name="TextBox 10">
            <a:extLst>
              <a:ext uri="{FF2B5EF4-FFF2-40B4-BE49-F238E27FC236}">
                <a16:creationId xmlns:a16="http://schemas.microsoft.com/office/drawing/2014/main" id="{19B0BCAA-1C77-4583-AD93-EF11BD50866C}"/>
              </a:ext>
            </a:extLst>
          </p:cNvPr>
          <p:cNvSpPr txBox="1"/>
          <p:nvPr/>
        </p:nvSpPr>
        <p:spPr>
          <a:xfrm>
            <a:off x="504967" y="2647972"/>
            <a:ext cx="11259404" cy="1384995"/>
          </a:xfrm>
          <a:prstGeom prst="rect">
            <a:avLst/>
          </a:prstGeom>
          <a:noFill/>
        </p:spPr>
        <p:txBody>
          <a:bodyPr wrap="square">
            <a:spAutoFit/>
          </a:bodyPr>
          <a:lstStyle/>
          <a:p>
            <a:pPr lvl="0" algn="just"/>
            <a:r>
              <a:rPr kumimoji="0" lang="en-US" altLang="vi-VN" sz="2800" b="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       </a:t>
            </a:r>
            <a:r>
              <a:rPr lang="vi-VN" altLang="en-US" sz="2800" b="1">
                <a:solidFill>
                  <a:srgbClr val="000000"/>
                </a:solidFill>
                <a:latin typeface="Times New Roman" panose="02020603050405020304" pitchFamily="18" charset="0"/>
                <a:cs typeface="Times New Roman" panose="02020603050405020304" pitchFamily="18" charset="0"/>
              </a:rPr>
              <a:t>Bài văn miêu tả quang cảnh làng mạc giữa ngày mùa, làm hiện lên một bức tranh làng quê thật đẹp, sinh động, trù phú, qua đó thể hiện tình yêu tha thiết của tác giả đối với quê hương</a:t>
            </a:r>
            <a:r>
              <a:rPr lang="en-US" altLang="en-US" sz="2800" b="1">
                <a:solidFill>
                  <a:srgbClr val="000000"/>
                </a:solidFill>
                <a:latin typeface="Times New Roman" panose="02020603050405020304" pitchFamily="18" charset="0"/>
                <a:cs typeface="Times New Roman" panose="02020603050405020304" pitchFamily="18" charset="0"/>
              </a:rPr>
              <a:t>.</a:t>
            </a:r>
            <a:endParaRPr kumimoji="0" lang="en-US" altLang="vi-VN" sz="2800" b="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8" name="Text Box 5">
            <a:extLst>
              <a:ext uri="{FF2B5EF4-FFF2-40B4-BE49-F238E27FC236}">
                <a16:creationId xmlns:a16="http://schemas.microsoft.com/office/drawing/2014/main" id="{F68858FE-3CF8-4797-A764-9A494BD7DF89}"/>
              </a:ext>
            </a:extLst>
          </p:cNvPr>
          <p:cNvSpPr txBox="1">
            <a:spLocks noChangeArrowheads="1"/>
          </p:cNvSpPr>
          <p:nvPr/>
        </p:nvSpPr>
        <p:spPr bwMode="auto">
          <a:xfrm>
            <a:off x="2202277" y="620649"/>
            <a:ext cx="8458200" cy="707886"/>
          </a:xfrm>
          <a:prstGeom prst="rect">
            <a:avLst/>
          </a:prstGeom>
          <a:solidFill>
            <a:srgbClr val="F4E7B4"/>
          </a:solid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Quang cảnh làng mạc ngày mùa</a:t>
            </a:r>
            <a:endParaRPr kumimoji="0" lang="en-US" altLang="en-US" sz="4000" b="1" i="0" u="none" strike="noStrike" kern="1200" cap="none" spc="0" normalizeH="0" baseline="0" noProof="0" dirty="0">
              <a:ln>
                <a:noFill/>
              </a:ln>
              <a:solidFill>
                <a:srgbClr val="3F3F3F"/>
              </a:solidFill>
              <a:effectLst/>
              <a:uLnTx/>
              <a:uFillTx/>
              <a:latin typeface="Times New Roman" panose="02020603050405020304" pitchFamily="18" charset="0"/>
              <a:ea typeface="+mn-ea"/>
              <a:cs typeface="Times New Roman" panose="02020603050405020304" pitchFamily="18" charset="0"/>
            </a:endParaRPr>
          </a:p>
        </p:txBody>
      </p:sp>
      <p:sp>
        <p:nvSpPr>
          <p:cNvPr id="14" name="Text Box 5">
            <a:extLst>
              <a:ext uri="{FF2B5EF4-FFF2-40B4-BE49-F238E27FC236}">
                <a16:creationId xmlns:a16="http://schemas.microsoft.com/office/drawing/2014/main" id="{37367938-ADA7-4CCC-A79C-CB764C5DE9F9}"/>
              </a:ext>
            </a:extLst>
          </p:cNvPr>
          <p:cNvSpPr txBox="1">
            <a:spLocks noChangeArrowheads="1"/>
          </p:cNvSpPr>
          <p:nvPr/>
        </p:nvSpPr>
        <p:spPr bwMode="auto">
          <a:xfrm>
            <a:off x="7114339" y="1328535"/>
            <a:ext cx="2105862" cy="707886"/>
          </a:xfrm>
          <a:prstGeom prst="rect">
            <a:avLst/>
          </a:prstGeom>
          <a:solidFill>
            <a:srgbClr val="F4E7B4"/>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4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vi-VN"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Tô Hoài</a:t>
            </a:r>
            <a:endPar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15" name="Text Box 5">
            <a:extLst>
              <a:ext uri="{FF2B5EF4-FFF2-40B4-BE49-F238E27FC236}">
                <a16:creationId xmlns:a16="http://schemas.microsoft.com/office/drawing/2014/main" id="{E65D482F-26F0-4B2C-91CA-B11C95A65E52}"/>
              </a:ext>
            </a:extLst>
          </p:cNvPr>
          <p:cNvSpPr txBox="1">
            <a:spLocks noChangeArrowheads="1"/>
          </p:cNvSpPr>
          <p:nvPr/>
        </p:nvSpPr>
        <p:spPr bwMode="auto">
          <a:xfrm>
            <a:off x="5214937" y="108507"/>
            <a:ext cx="1762125" cy="584775"/>
          </a:xfrm>
          <a:prstGeom prst="rect">
            <a:avLst/>
          </a:prstGeom>
          <a:solidFill>
            <a:srgbClr val="F4E7B4"/>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vi-VN" altLang="en-US"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Tập đọc</a:t>
            </a: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987252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66000"/>
            <a:lum/>
          </a:blip>
          <a:srcRect/>
          <a:stretch>
            <a:fillRect t="-9000" b="-9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696014-CE46-4ED2-A101-1C0468F4EE90}"/>
              </a:ext>
            </a:extLst>
          </p:cNvPr>
          <p:cNvPicPr>
            <a:picLocks noChangeAspect="1"/>
          </p:cNvPicPr>
          <p:nvPr/>
        </p:nvPicPr>
        <p:blipFill>
          <a:blip r:embed="rId5"/>
          <a:stretch>
            <a:fillRect/>
          </a:stretch>
        </p:blipFill>
        <p:spPr>
          <a:xfrm>
            <a:off x="0" y="-13320"/>
            <a:ext cx="12192000" cy="6962775"/>
          </a:xfrm>
          <a:prstGeom prst="rect">
            <a:avLst/>
          </a:prstGeom>
        </p:spPr>
      </p:pic>
      <p:sp>
        <p:nvSpPr>
          <p:cNvPr id="36867" name="Text Box 3"/>
          <p:cNvSpPr txBox="1">
            <a:spLocks noChangeArrowheads="1"/>
          </p:cNvSpPr>
          <p:nvPr/>
        </p:nvSpPr>
        <p:spPr bwMode="auto">
          <a:xfrm>
            <a:off x="1262743" y="4283943"/>
            <a:ext cx="9318172" cy="1442703"/>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3510">
                <a:solidFill>
                  <a:srgbClr val="0000FF"/>
                </a:solidFill>
                <a:latin typeface="Times New Roman" panose="02020603050405020304" pitchFamily="18" charset="0"/>
                <a:cs typeface="Times New Roman" panose="02020603050405020304" pitchFamily="18" charset="0"/>
              </a:rPr>
              <a:t>   </a:t>
            </a:r>
            <a:r>
              <a:rPr lang="en-US" sz="3510" b="1">
                <a:solidFill>
                  <a:srgbClr val="0000FF"/>
                </a:solidFill>
                <a:latin typeface="Times New Roman" panose="02020603050405020304" pitchFamily="18" charset="0"/>
                <a:cs typeface="Times New Roman" panose="02020603050405020304" pitchFamily="18" charset="0"/>
              </a:rPr>
              <a:t>Chuẩn bị nội dung bài sau: </a:t>
            </a:r>
          </a:p>
          <a:p>
            <a:pPr algn="ctr" eaLnBrk="1" hangingPunct="1">
              <a:spcBef>
                <a:spcPct val="50000"/>
              </a:spcBef>
            </a:pPr>
            <a:r>
              <a:rPr lang="en-US" sz="3510" b="1">
                <a:solidFill>
                  <a:srgbClr val="FF0000"/>
                </a:solidFill>
                <a:latin typeface="Times New Roman" panose="02020603050405020304" pitchFamily="18" charset="0"/>
                <a:cs typeface="Times New Roman" panose="02020603050405020304" pitchFamily="18" charset="0"/>
              </a:rPr>
              <a:t>Nghìn năm văn hiến. </a:t>
            </a:r>
          </a:p>
        </p:txBody>
      </p:sp>
      <p:pic>
        <p:nvPicPr>
          <p:cNvPr id="36868" name="Picture 4" descr="Picture3"/>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426858" y="1827141"/>
            <a:ext cx="3721195" cy="1678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
          <p:cNvSpPr txBox="1">
            <a:spLocks noChangeArrowheads="1"/>
          </p:cNvSpPr>
          <p:nvPr/>
        </p:nvSpPr>
        <p:spPr bwMode="auto">
          <a:xfrm>
            <a:off x="3123930" y="3505440"/>
            <a:ext cx="8005874" cy="62996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510">
                <a:solidFill>
                  <a:srgbClr val="0000FF"/>
                </a:solidFill>
                <a:latin typeface="Times New Roman" panose="02020603050405020304" pitchFamily="18" charset="0"/>
                <a:cs typeface="Times New Roman" panose="02020603050405020304" pitchFamily="18" charset="0"/>
              </a:rPr>
              <a:t>   </a:t>
            </a:r>
            <a:r>
              <a:rPr lang="en-US" sz="3510" b="1">
                <a:solidFill>
                  <a:srgbClr val="0000FF"/>
                </a:solidFill>
                <a:latin typeface="Times New Roman" panose="02020603050405020304" pitchFamily="18" charset="0"/>
                <a:cs typeface="Times New Roman" panose="02020603050405020304" pitchFamily="18" charset="0"/>
              </a:rPr>
              <a:t>Học thuộc nội dung bài học</a:t>
            </a: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36868"/>
                                        </p:tgtEl>
                                        <p:attrNameLst>
                                          <p:attrName>style.visibility</p:attrName>
                                        </p:attrNameLst>
                                      </p:cBhvr>
                                      <p:to>
                                        <p:strVal val="visible"/>
                                      </p:to>
                                    </p:set>
                                    <p:anim calcmode="lin" valueType="num">
                                      <p:cBhvr>
                                        <p:cTn id="7" dur="1000" fill="hold"/>
                                        <p:tgtEl>
                                          <p:spTgt spid="36868"/>
                                        </p:tgtEl>
                                        <p:attrNameLst>
                                          <p:attrName>ppt_w</p:attrName>
                                        </p:attrNameLst>
                                      </p:cBhvr>
                                      <p:tavLst>
                                        <p:tav tm="0">
                                          <p:val>
                                            <p:fltVal val="0"/>
                                          </p:val>
                                        </p:tav>
                                        <p:tav tm="100000">
                                          <p:val>
                                            <p:strVal val="#ppt_w"/>
                                          </p:val>
                                        </p:tav>
                                      </p:tavLst>
                                    </p:anim>
                                    <p:anim calcmode="lin" valueType="num">
                                      <p:cBhvr>
                                        <p:cTn id="8" dur="1000" fill="hold"/>
                                        <p:tgtEl>
                                          <p:spTgt spid="36868"/>
                                        </p:tgtEl>
                                        <p:attrNameLst>
                                          <p:attrName>ppt_h</p:attrName>
                                        </p:attrNameLst>
                                      </p:cBhvr>
                                      <p:tavLst>
                                        <p:tav tm="0">
                                          <p:val>
                                            <p:fltVal val="0"/>
                                          </p:val>
                                        </p:tav>
                                        <p:tav tm="100000">
                                          <p:val>
                                            <p:strVal val="#ppt_h"/>
                                          </p:val>
                                        </p:tav>
                                      </p:tavLst>
                                    </p:anim>
                                    <p:anim calcmode="lin" valueType="num">
                                      <p:cBhvr>
                                        <p:cTn id="9" dur="1000" fill="hold"/>
                                        <p:tgtEl>
                                          <p:spTgt spid="36868"/>
                                        </p:tgtEl>
                                        <p:attrNameLst>
                                          <p:attrName>style.rotation</p:attrName>
                                        </p:attrNameLst>
                                      </p:cBhvr>
                                      <p:tavLst>
                                        <p:tav tm="0">
                                          <p:val>
                                            <p:fltVal val="90"/>
                                          </p:val>
                                        </p:tav>
                                        <p:tav tm="100000">
                                          <p:val>
                                            <p:fltVal val="0"/>
                                          </p:val>
                                        </p:tav>
                                      </p:tavLst>
                                    </p:anim>
                                    <p:animEffect transition="in" filter="fade">
                                      <p:cBhvr>
                                        <p:cTn id="10" dur="1000"/>
                                        <p:tgtEl>
                                          <p:spTgt spid="36868"/>
                                        </p:tgtEl>
                                      </p:cBhvr>
                                    </p:animEffect>
                                  </p:childTnLst>
                                  <p:subTnLst>
                                    <p:audio>
                                      <p:cMediaNode>
                                        <p:cTn display="0" masterRel="sameClick">
                                          <p:stCondLst>
                                            <p:cond evt="begin" delay="0">
                                              <p:tn val="5"/>
                                            </p:cond>
                                          </p:stCondLst>
                                          <p:endCondLst>
                                            <p:cond evt="onStopAudio" delay="0">
                                              <p:tgtEl>
                                                <p:sldTgt/>
                                              </p:tgtEl>
                                            </p:cond>
                                          </p:endCondLst>
                                        </p:cTn>
                                        <p:tgtEl>
                                          <p:sndTgt r:embed="rId2" name="SOUND136.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nhac ngan 2.wav"/>
                                        </p:tgtEl>
                                      </p:cMediaNode>
                                    </p:audio>
                                  </p:subTnLst>
                                </p:cTn>
                              </p:par>
                            </p:childTnLst>
                          </p:cTn>
                        </p:par>
                        <p:par>
                          <p:cTn id="17" fill="hold" nodeType="afterGroup">
                            <p:stCondLst>
                              <p:cond delay="500"/>
                            </p:stCondLst>
                            <p:childTnLst>
                              <p:par>
                                <p:cTn id="18" presetID="2" presetClass="entr" presetSubtype="4" fill="hold" nodeType="afterEffect">
                                  <p:stCondLst>
                                    <p:cond delay="0"/>
                                  </p:stCondLst>
                                  <p:childTnLst>
                                    <p:set>
                                      <p:cBhvr>
                                        <p:cTn id="19" dur="1" fill="hold">
                                          <p:stCondLst>
                                            <p:cond delay="0"/>
                                          </p:stCondLst>
                                        </p:cTn>
                                        <p:tgtEl>
                                          <p:spTgt spid="36867"/>
                                        </p:tgtEl>
                                        <p:attrNameLst>
                                          <p:attrName>style.visibility</p:attrName>
                                        </p:attrNameLst>
                                      </p:cBhvr>
                                      <p:to>
                                        <p:strVal val="visible"/>
                                      </p:to>
                                    </p:set>
                                    <p:anim calcmode="lin" valueType="num">
                                      <p:cBhvr additive="base">
                                        <p:cTn id="20" dur="500" fill="hold"/>
                                        <p:tgtEl>
                                          <p:spTgt spid="36867"/>
                                        </p:tgtEl>
                                        <p:attrNameLst>
                                          <p:attrName>ppt_x</p:attrName>
                                        </p:attrNameLst>
                                      </p:cBhvr>
                                      <p:tavLst>
                                        <p:tav tm="0">
                                          <p:val>
                                            <p:strVal val="#ppt_x"/>
                                          </p:val>
                                        </p:tav>
                                        <p:tav tm="100000">
                                          <p:val>
                                            <p:strVal val="#ppt_x"/>
                                          </p:val>
                                        </p:tav>
                                      </p:tavLst>
                                    </p:anim>
                                    <p:anim calcmode="lin" valueType="num">
                                      <p:cBhvr additive="base">
                                        <p:cTn id="21" dur="500" fill="hold"/>
                                        <p:tgtEl>
                                          <p:spTgt spid="368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WordArt 5"/>
          <p:cNvSpPr>
            <a:spLocks noChangeArrowheads="1" noChangeShapeType="1" noTextEdit="1"/>
          </p:cNvSpPr>
          <p:nvPr/>
        </p:nvSpPr>
        <p:spPr bwMode="auto">
          <a:xfrm>
            <a:off x="1596573" y="1798809"/>
            <a:ext cx="8792500" cy="2526447"/>
          </a:xfrm>
          <a:prstGeom prst="rect">
            <a:avLst/>
          </a:prstGeom>
        </p:spPr>
        <p:txBody>
          <a:bodyPr wrap="none" fromWordArt="1">
            <a:prstTxWarp prst="textSlantUp">
              <a:avLst>
                <a:gd name="adj" fmla="val 32056"/>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Arial" panose="020B0604020202020204" pitchFamily="34" charset="0"/>
              </a:rPr>
              <a:t>Chào tạm biệt các em </a:t>
            </a:r>
            <a:endParaRPr lang="en-US" sz="3600" b="1"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Arial" panose="020B0604020202020204" pitchFamily="34" charset="0"/>
            </a:endParaRPr>
          </a:p>
        </p:txBody>
      </p:sp>
    </p:spTree>
    <p:extLst>
      <p:ext uri="{BB962C8B-B14F-4D97-AF65-F5344CB8AC3E}">
        <p14:creationId xmlns:p14="http://schemas.microsoft.com/office/powerpoint/2010/main" val="12471262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B8AA3D69-97A1-4ABC-A929-FA638C401DA9}"/>
              </a:ext>
            </a:extLst>
          </p:cNvPr>
          <p:cNvSpPr/>
          <p:nvPr/>
        </p:nvSpPr>
        <p:spPr>
          <a:xfrm>
            <a:off x="848458" y="607756"/>
            <a:ext cx="6623905" cy="27150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4500" b="1" i="1">
                <a:solidFill>
                  <a:srgbClr val="FF0000"/>
                </a:solidFill>
                <a:latin typeface="Times  New Roman"/>
              </a:rPr>
              <a:t>Thư gửi các học sinh</a:t>
            </a:r>
            <a:endParaRPr lang="zh-CN" altLang="en-US" sz="4500" b="1" i="1">
              <a:solidFill>
                <a:srgbClr val="FF0000"/>
              </a:solidFill>
              <a:latin typeface="Times  New Roman"/>
            </a:endParaRPr>
          </a:p>
        </p:txBody>
      </p:sp>
    </p:spTree>
    <p:extLst>
      <p:ext uri="{BB962C8B-B14F-4D97-AF65-F5344CB8AC3E}">
        <p14:creationId xmlns:p14="http://schemas.microsoft.com/office/powerpoint/2010/main" val="898129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E668F9-D641-49C9-8D7F-BD3BB2F5AFA7}"/>
              </a:ext>
            </a:extLst>
          </p:cNvPr>
          <p:cNvPicPr>
            <a:picLocks noChangeAspect="1"/>
          </p:cNvPicPr>
          <p:nvPr/>
        </p:nvPicPr>
        <p:blipFill>
          <a:blip r:embed="rId3"/>
          <a:stretch>
            <a:fillRect/>
          </a:stretch>
        </p:blipFill>
        <p:spPr>
          <a:xfrm>
            <a:off x="0" y="-2"/>
            <a:ext cx="12193702" cy="6858001"/>
          </a:xfrm>
          <a:prstGeom prst="rect">
            <a:avLst/>
          </a:prstGeom>
        </p:spPr>
      </p:pic>
      <p:sp>
        <p:nvSpPr>
          <p:cNvPr id="5" name="TextBox 4">
            <a:extLst>
              <a:ext uri="{FF2B5EF4-FFF2-40B4-BE49-F238E27FC236}">
                <a16:creationId xmlns:a16="http://schemas.microsoft.com/office/drawing/2014/main" id="{93D1F0B5-5C32-4436-8718-A7427F8699E1}"/>
              </a:ext>
            </a:extLst>
          </p:cNvPr>
          <p:cNvSpPr txBox="1"/>
          <p:nvPr/>
        </p:nvSpPr>
        <p:spPr>
          <a:xfrm>
            <a:off x="2793380" y="2321002"/>
            <a:ext cx="6984605" cy="1107996"/>
          </a:xfrm>
          <a:prstGeom prst="rect">
            <a:avLst/>
          </a:prstGeom>
          <a:noFill/>
        </p:spPr>
        <p:txBody>
          <a:bodyPr wrap="none" rtlCol="0">
            <a:spAutoFit/>
          </a:bodyPr>
          <a:lstStyle/>
          <a:p>
            <a:pPr algn="ctr"/>
            <a:r>
              <a:rPr lang="en-US" sz="6600" b="1">
                <a:solidFill>
                  <a:srgbClr val="FF0000"/>
                </a:solidFill>
                <a:latin typeface="Times  New Roman"/>
              </a:rPr>
              <a:t>Mảnh ghép kì diệu</a:t>
            </a:r>
            <a:endParaRPr lang="vi-VN" sz="6600" b="1">
              <a:solidFill>
                <a:srgbClr val="FF0000"/>
              </a:solidFill>
              <a:latin typeface="Times  New Roman"/>
            </a:endParaRPr>
          </a:p>
        </p:txBody>
      </p:sp>
    </p:spTree>
    <p:extLst>
      <p:ext uri="{BB962C8B-B14F-4D97-AF65-F5344CB8AC3E}">
        <p14:creationId xmlns:p14="http://schemas.microsoft.com/office/powerpoint/2010/main" val="22438463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16C0CE-CDA9-4153-ACB8-DE7765003BDF}"/>
              </a:ext>
            </a:extLst>
          </p:cNvPr>
          <p:cNvPicPr>
            <a:picLocks noChangeAspect="1"/>
          </p:cNvPicPr>
          <p:nvPr/>
        </p:nvPicPr>
        <p:blipFill>
          <a:blip r:embed="rId3">
            <a:extLst>
              <a:ext uri="{28A0092B-C50C-407E-A947-70E740481C1C}">
                <a14:useLocalDpi xmlns:a14="http://schemas.microsoft.com/office/drawing/2010/main" val="0"/>
              </a:ext>
            </a:extLst>
          </a:blip>
          <a:srcRect l="71399" t="50546" r="9666" b="12308"/>
          <a:stretch>
            <a:fillRect/>
          </a:stretch>
        </p:blipFill>
        <p:spPr bwMode="auto">
          <a:xfrm>
            <a:off x="5521483" y="-18108"/>
            <a:ext cx="2308633" cy="1928796"/>
          </a:xfrm>
          <a:custGeom>
            <a:avLst/>
            <a:gdLst>
              <a:gd name="connsiteX0" fmla="*/ 461727 w 2308633"/>
              <a:gd name="connsiteY0" fmla="*/ 0 h 1846908"/>
              <a:gd name="connsiteX1" fmla="*/ 1846906 w 2308633"/>
              <a:gd name="connsiteY1" fmla="*/ 0 h 1846908"/>
              <a:gd name="connsiteX2" fmla="*/ 2308633 w 2308633"/>
              <a:gd name="connsiteY2" fmla="*/ 923454 h 1846908"/>
              <a:gd name="connsiteX3" fmla="*/ 1846906 w 2308633"/>
              <a:gd name="connsiteY3" fmla="*/ 1846908 h 1846908"/>
              <a:gd name="connsiteX4" fmla="*/ 461727 w 2308633"/>
              <a:gd name="connsiteY4" fmla="*/ 1846908 h 1846908"/>
              <a:gd name="connsiteX5" fmla="*/ 0 w 2308633"/>
              <a:gd name="connsiteY5" fmla="*/ 923454 h 1846908"/>
              <a:gd name="connsiteX6" fmla="*/ 461727 w 2308633"/>
              <a:gd name="connsiteY6" fmla="*/ 0 h 184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8633" h="1846908">
                <a:moveTo>
                  <a:pt x="461727" y="0"/>
                </a:moveTo>
                <a:lnTo>
                  <a:pt x="1846906" y="0"/>
                </a:lnTo>
                <a:lnTo>
                  <a:pt x="2308633" y="923454"/>
                </a:lnTo>
                <a:lnTo>
                  <a:pt x="1846906" y="1846908"/>
                </a:lnTo>
                <a:lnTo>
                  <a:pt x="461727" y="1846908"/>
                </a:lnTo>
                <a:lnTo>
                  <a:pt x="0" y="923454"/>
                </a:lnTo>
                <a:lnTo>
                  <a:pt x="461727"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Hexagon 14">
            <a:hlinkClick r:id="rId4" action="ppaction://hlinksldjump"/>
            <a:extLst>
              <a:ext uri="{FF2B5EF4-FFF2-40B4-BE49-F238E27FC236}">
                <a16:creationId xmlns:a16="http://schemas.microsoft.com/office/drawing/2014/main" id="{67F195F5-D757-462B-853C-99BBBDF0AAFF}"/>
              </a:ext>
            </a:extLst>
          </p:cNvPr>
          <p:cNvSpPr/>
          <p:nvPr/>
        </p:nvSpPr>
        <p:spPr>
          <a:xfrm>
            <a:off x="5492244" y="-18108"/>
            <a:ext cx="2349567" cy="1928796"/>
          </a:xfrm>
          <a:prstGeom prst="hexag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 name="Picture 3">
            <a:extLst>
              <a:ext uri="{FF2B5EF4-FFF2-40B4-BE49-F238E27FC236}">
                <a16:creationId xmlns:a16="http://schemas.microsoft.com/office/drawing/2014/main" id="{13417FB4-9CA7-4541-8045-18C6C73647EE}"/>
              </a:ext>
            </a:extLst>
          </p:cNvPr>
          <p:cNvPicPr>
            <a:picLocks noChangeAspect="1"/>
          </p:cNvPicPr>
          <p:nvPr/>
        </p:nvPicPr>
        <p:blipFill>
          <a:blip r:embed="rId3">
            <a:extLst>
              <a:ext uri="{28A0092B-C50C-407E-A947-70E740481C1C}">
                <a14:useLocalDpi xmlns:a14="http://schemas.microsoft.com/office/drawing/2010/main" val="0"/>
              </a:ext>
            </a:extLst>
          </a:blip>
          <a:srcRect l="53020" t="11170" r="28045" b="51684"/>
          <a:stretch>
            <a:fillRect/>
          </a:stretch>
        </p:blipFill>
        <p:spPr bwMode="auto">
          <a:xfrm>
            <a:off x="6450575" y="2429366"/>
            <a:ext cx="2332024" cy="1928796"/>
          </a:xfrm>
          <a:custGeom>
            <a:avLst/>
            <a:gdLst>
              <a:gd name="connsiteX0" fmla="*/ 461727 w 2308633"/>
              <a:gd name="connsiteY0" fmla="*/ 0 h 1846908"/>
              <a:gd name="connsiteX1" fmla="*/ 1846906 w 2308633"/>
              <a:gd name="connsiteY1" fmla="*/ 0 h 1846908"/>
              <a:gd name="connsiteX2" fmla="*/ 2308633 w 2308633"/>
              <a:gd name="connsiteY2" fmla="*/ 923454 h 1846908"/>
              <a:gd name="connsiteX3" fmla="*/ 1846906 w 2308633"/>
              <a:gd name="connsiteY3" fmla="*/ 1846908 h 1846908"/>
              <a:gd name="connsiteX4" fmla="*/ 461727 w 2308633"/>
              <a:gd name="connsiteY4" fmla="*/ 1846908 h 1846908"/>
              <a:gd name="connsiteX5" fmla="*/ 0 w 2308633"/>
              <a:gd name="connsiteY5" fmla="*/ 923454 h 1846908"/>
              <a:gd name="connsiteX6" fmla="*/ 461727 w 2308633"/>
              <a:gd name="connsiteY6" fmla="*/ 0 h 184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8633" h="1846908">
                <a:moveTo>
                  <a:pt x="461727" y="0"/>
                </a:moveTo>
                <a:lnTo>
                  <a:pt x="1846906" y="0"/>
                </a:lnTo>
                <a:lnTo>
                  <a:pt x="2308633" y="923454"/>
                </a:lnTo>
                <a:lnTo>
                  <a:pt x="1846906" y="1846908"/>
                </a:lnTo>
                <a:lnTo>
                  <a:pt x="461727" y="1846908"/>
                </a:lnTo>
                <a:lnTo>
                  <a:pt x="0" y="923454"/>
                </a:lnTo>
                <a:lnTo>
                  <a:pt x="461727"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12317D8D-60C5-415D-BDA6-F220B399DA86}"/>
              </a:ext>
            </a:extLst>
          </p:cNvPr>
          <p:cNvPicPr>
            <a:picLocks noChangeAspect="1"/>
          </p:cNvPicPr>
          <p:nvPr/>
        </p:nvPicPr>
        <p:blipFill>
          <a:blip r:embed="rId3">
            <a:extLst>
              <a:ext uri="{28A0092B-C50C-407E-A947-70E740481C1C}">
                <a14:useLocalDpi xmlns:a14="http://schemas.microsoft.com/office/drawing/2010/main" val="0"/>
              </a:ext>
            </a:extLst>
          </a:blip>
          <a:srcRect l="40532" t="50000" r="40532" b="12854"/>
          <a:stretch>
            <a:fillRect/>
          </a:stretch>
        </p:blipFill>
        <p:spPr bwMode="auto">
          <a:xfrm>
            <a:off x="8996129" y="27159"/>
            <a:ext cx="2308633" cy="1846908"/>
          </a:xfrm>
          <a:custGeom>
            <a:avLst/>
            <a:gdLst>
              <a:gd name="connsiteX0" fmla="*/ 461727 w 2308633"/>
              <a:gd name="connsiteY0" fmla="*/ 0 h 1846908"/>
              <a:gd name="connsiteX1" fmla="*/ 1846906 w 2308633"/>
              <a:gd name="connsiteY1" fmla="*/ 0 h 1846908"/>
              <a:gd name="connsiteX2" fmla="*/ 2308633 w 2308633"/>
              <a:gd name="connsiteY2" fmla="*/ 923454 h 1846908"/>
              <a:gd name="connsiteX3" fmla="*/ 1846906 w 2308633"/>
              <a:gd name="connsiteY3" fmla="*/ 1846908 h 1846908"/>
              <a:gd name="connsiteX4" fmla="*/ 461727 w 2308633"/>
              <a:gd name="connsiteY4" fmla="*/ 1846908 h 1846908"/>
              <a:gd name="connsiteX5" fmla="*/ 0 w 2308633"/>
              <a:gd name="connsiteY5" fmla="*/ 923454 h 1846908"/>
              <a:gd name="connsiteX6" fmla="*/ 461727 w 2308633"/>
              <a:gd name="connsiteY6" fmla="*/ 0 h 184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8633" h="1846908">
                <a:moveTo>
                  <a:pt x="461727" y="0"/>
                </a:moveTo>
                <a:lnTo>
                  <a:pt x="1846906" y="0"/>
                </a:lnTo>
                <a:lnTo>
                  <a:pt x="2308633" y="923454"/>
                </a:lnTo>
                <a:lnTo>
                  <a:pt x="1846906" y="1846908"/>
                </a:lnTo>
                <a:lnTo>
                  <a:pt x="461727" y="1846908"/>
                </a:lnTo>
                <a:lnTo>
                  <a:pt x="0" y="923454"/>
                </a:lnTo>
                <a:lnTo>
                  <a:pt x="461727"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12CAA4CE-ABEC-4762-A762-7FECBF97BAAC}"/>
              </a:ext>
            </a:extLst>
          </p:cNvPr>
          <p:cNvPicPr>
            <a:picLocks noChangeAspect="1"/>
          </p:cNvPicPr>
          <p:nvPr/>
        </p:nvPicPr>
        <p:blipFill>
          <a:blip r:embed="rId3">
            <a:extLst>
              <a:ext uri="{28A0092B-C50C-407E-A947-70E740481C1C}">
                <a14:useLocalDpi xmlns:a14="http://schemas.microsoft.com/office/drawing/2010/main" val="0"/>
              </a:ext>
            </a:extLst>
          </a:blip>
          <a:srcRect l="20569" t="55326" r="60495" b="7528"/>
          <a:stretch>
            <a:fillRect/>
          </a:stretch>
        </p:blipFill>
        <p:spPr bwMode="auto">
          <a:xfrm>
            <a:off x="2168027" y="27158"/>
            <a:ext cx="2308633" cy="1846908"/>
          </a:xfrm>
          <a:custGeom>
            <a:avLst/>
            <a:gdLst>
              <a:gd name="connsiteX0" fmla="*/ 461727 w 2308633"/>
              <a:gd name="connsiteY0" fmla="*/ 0 h 1846908"/>
              <a:gd name="connsiteX1" fmla="*/ 1846906 w 2308633"/>
              <a:gd name="connsiteY1" fmla="*/ 0 h 1846908"/>
              <a:gd name="connsiteX2" fmla="*/ 2308633 w 2308633"/>
              <a:gd name="connsiteY2" fmla="*/ 923454 h 1846908"/>
              <a:gd name="connsiteX3" fmla="*/ 1846906 w 2308633"/>
              <a:gd name="connsiteY3" fmla="*/ 1846908 h 1846908"/>
              <a:gd name="connsiteX4" fmla="*/ 461727 w 2308633"/>
              <a:gd name="connsiteY4" fmla="*/ 1846908 h 1846908"/>
              <a:gd name="connsiteX5" fmla="*/ 0 w 2308633"/>
              <a:gd name="connsiteY5" fmla="*/ 923454 h 1846908"/>
              <a:gd name="connsiteX6" fmla="*/ 461727 w 2308633"/>
              <a:gd name="connsiteY6" fmla="*/ 0 h 184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8633" h="1846908">
                <a:moveTo>
                  <a:pt x="461727" y="0"/>
                </a:moveTo>
                <a:lnTo>
                  <a:pt x="1846906" y="0"/>
                </a:lnTo>
                <a:lnTo>
                  <a:pt x="2308633" y="923454"/>
                </a:lnTo>
                <a:lnTo>
                  <a:pt x="1846906" y="1846908"/>
                </a:lnTo>
                <a:lnTo>
                  <a:pt x="461727" y="1846908"/>
                </a:lnTo>
                <a:lnTo>
                  <a:pt x="0" y="923454"/>
                </a:lnTo>
                <a:lnTo>
                  <a:pt x="461727"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Hexagon 8">
            <a:hlinkClick r:id="rId5" action="ppaction://hlinksldjump"/>
            <a:extLst>
              <a:ext uri="{FF2B5EF4-FFF2-40B4-BE49-F238E27FC236}">
                <a16:creationId xmlns:a16="http://schemas.microsoft.com/office/drawing/2014/main" id="{93FC683B-90B3-4A75-A429-8992D30CB113}"/>
              </a:ext>
            </a:extLst>
          </p:cNvPr>
          <p:cNvSpPr/>
          <p:nvPr/>
        </p:nvSpPr>
        <p:spPr>
          <a:xfrm>
            <a:off x="2147453" y="-14447"/>
            <a:ext cx="2349567" cy="1906619"/>
          </a:xfrm>
          <a:prstGeom prst="hexagon">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a:extLst>
              <a:ext uri="{FF2B5EF4-FFF2-40B4-BE49-F238E27FC236}">
                <a16:creationId xmlns:a16="http://schemas.microsoft.com/office/drawing/2014/main" id="{14D17D82-F286-4BE2-BBE0-51B43476F8D7}"/>
              </a:ext>
            </a:extLst>
          </p:cNvPr>
          <p:cNvSpPr txBox="1"/>
          <p:nvPr/>
        </p:nvSpPr>
        <p:spPr>
          <a:xfrm>
            <a:off x="3015527" y="526058"/>
            <a:ext cx="492443" cy="830997"/>
          </a:xfrm>
          <a:prstGeom prst="rect">
            <a:avLst/>
          </a:prstGeom>
          <a:noFill/>
        </p:spPr>
        <p:txBody>
          <a:bodyPr wrap="none" rtlCol="0">
            <a:spAutoFit/>
          </a:bodyPr>
          <a:lstStyle/>
          <a:p>
            <a:pPr algn="l"/>
            <a:r>
              <a:rPr lang="en-US" sz="4800" b="1">
                <a:solidFill>
                  <a:srgbClr val="FF0000"/>
                </a:solidFill>
                <a:latin typeface="Times  New Roman"/>
              </a:rPr>
              <a:t>1</a:t>
            </a:r>
            <a:endParaRPr lang="vi-VN" sz="4800" b="1">
              <a:solidFill>
                <a:srgbClr val="FF0000"/>
              </a:solidFill>
              <a:latin typeface="Times  New Roman"/>
            </a:endParaRPr>
          </a:p>
        </p:txBody>
      </p:sp>
      <p:sp>
        <p:nvSpPr>
          <p:cNvPr id="16" name="TextBox 15">
            <a:extLst>
              <a:ext uri="{FF2B5EF4-FFF2-40B4-BE49-F238E27FC236}">
                <a16:creationId xmlns:a16="http://schemas.microsoft.com/office/drawing/2014/main" id="{60D0CB07-CB63-47C9-BEBE-7E9861D56BDD}"/>
              </a:ext>
            </a:extLst>
          </p:cNvPr>
          <p:cNvSpPr txBox="1"/>
          <p:nvPr/>
        </p:nvSpPr>
        <p:spPr>
          <a:xfrm>
            <a:off x="6409631" y="489847"/>
            <a:ext cx="497252" cy="830997"/>
          </a:xfrm>
          <a:prstGeom prst="rect">
            <a:avLst/>
          </a:prstGeom>
          <a:noFill/>
        </p:spPr>
        <p:txBody>
          <a:bodyPr wrap="none" rtlCol="0">
            <a:spAutoFit/>
          </a:bodyPr>
          <a:lstStyle/>
          <a:p>
            <a:pPr algn="l"/>
            <a:r>
              <a:rPr lang="en-US" sz="4800" b="1">
                <a:solidFill>
                  <a:srgbClr val="FF0000"/>
                </a:solidFill>
                <a:latin typeface="Times  New Roman"/>
              </a:rPr>
              <a:t>2</a:t>
            </a:r>
            <a:endParaRPr lang="vi-VN" sz="4800" b="1">
              <a:solidFill>
                <a:srgbClr val="FF0000"/>
              </a:solidFill>
              <a:latin typeface="Times  New Roman"/>
            </a:endParaRPr>
          </a:p>
        </p:txBody>
      </p:sp>
      <p:sp>
        <p:nvSpPr>
          <p:cNvPr id="18" name="Hexagon 17">
            <a:hlinkClick r:id="rId6" action="ppaction://hlinksldjump"/>
            <a:extLst>
              <a:ext uri="{FF2B5EF4-FFF2-40B4-BE49-F238E27FC236}">
                <a16:creationId xmlns:a16="http://schemas.microsoft.com/office/drawing/2014/main" id="{3F58A575-DED1-479A-A3EB-AE1894765461}"/>
              </a:ext>
            </a:extLst>
          </p:cNvPr>
          <p:cNvSpPr/>
          <p:nvPr/>
        </p:nvSpPr>
        <p:spPr>
          <a:xfrm>
            <a:off x="8984433" y="-1"/>
            <a:ext cx="2332024" cy="1892173"/>
          </a:xfrm>
          <a:prstGeom prst="hexagon">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TextBox 18">
            <a:extLst>
              <a:ext uri="{FF2B5EF4-FFF2-40B4-BE49-F238E27FC236}">
                <a16:creationId xmlns:a16="http://schemas.microsoft.com/office/drawing/2014/main" id="{05CD4610-2866-481C-8B55-DEDC8DAC058C}"/>
              </a:ext>
            </a:extLst>
          </p:cNvPr>
          <p:cNvSpPr txBox="1"/>
          <p:nvPr/>
        </p:nvSpPr>
        <p:spPr>
          <a:xfrm>
            <a:off x="9936851" y="526058"/>
            <a:ext cx="492443" cy="830997"/>
          </a:xfrm>
          <a:prstGeom prst="rect">
            <a:avLst/>
          </a:prstGeom>
          <a:noFill/>
        </p:spPr>
        <p:txBody>
          <a:bodyPr wrap="none" rtlCol="0">
            <a:spAutoFit/>
          </a:bodyPr>
          <a:lstStyle/>
          <a:p>
            <a:pPr algn="l"/>
            <a:r>
              <a:rPr lang="en-US" sz="4800" b="1">
                <a:solidFill>
                  <a:srgbClr val="FF0000"/>
                </a:solidFill>
                <a:latin typeface="Times  New Roman"/>
              </a:rPr>
              <a:t>3</a:t>
            </a:r>
            <a:endParaRPr lang="vi-VN" sz="4800" b="1">
              <a:solidFill>
                <a:srgbClr val="FF0000"/>
              </a:solidFill>
              <a:latin typeface="Times  New Roman"/>
            </a:endParaRPr>
          </a:p>
        </p:txBody>
      </p:sp>
      <p:sp>
        <p:nvSpPr>
          <p:cNvPr id="13" name="Hexagon 12">
            <a:hlinkClick r:id="rId7" action="ppaction://hlinksldjump"/>
            <a:extLst>
              <a:ext uri="{FF2B5EF4-FFF2-40B4-BE49-F238E27FC236}">
                <a16:creationId xmlns:a16="http://schemas.microsoft.com/office/drawing/2014/main" id="{3F71842D-5D99-4C02-AA75-074630B021E1}"/>
              </a:ext>
            </a:extLst>
          </p:cNvPr>
          <p:cNvSpPr/>
          <p:nvPr/>
        </p:nvSpPr>
        <p:spPr>
          <a:xfrm>
            <a:off x="11650286" y="6303058"/>
            <a:ext cx="411238" cy="341116"/>
          </a:xfrm>
          <a:prstGeom prst="hexagon">
            <a:avLst/>
          </a:prstGeom>
          <a:solidFill>
            <a:srgbClr val="FDF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0371441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9" restart="whenNotActive" fill="hold" evtFilter="cancelBubble" nodeType="interactiveSeq">
                <p:stCondLst>
                  <p:cond evt="onClick" delay="0">
                    <p:tgtEl>
                      <p:spTgt spid="15"/>
                    </p:tgtEl>
                  </p:cond>
                </p:stCondLst>
                <p:endSync evt="end" delay="0">
                  <p:rtn val="all"/>
                </p:endSync>
                <p:childTnLst>
                  <p:par>
                    <p:cTn id="10" fill="hold">
                      <p:stCondLst>
                        <p:cond delay="0"/>
                      </p:stCondLst>
                      <p:childTnLst>
                        <p:par>
                          <p:cTn id="11" fill="hold">
                            <p:stCondLst>
                              <p:cond delay="0"/>
                            </p:stCondLst>
                            <p:childTnLst>
                              <p:par>
                                <p:cTn id="12" presetID="1" presetClass="exit"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hidden"/>
                                      </p:to>
                                    </p:set>
                                  </p:childTnLst>
                                </p:cTn>
                              </p:par>
                              <p:par>
                                <p:cTn id="14" presetID="1" presetClass="exit"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6" restart="whenNotActive" fill="hold" evtFilter="cancelBubble" nodeType="interactiveSeq">
                <p:stCondLst>
                  <p:cond evt="onClick" delay="0">
                    <p:tgtEl>
                      <p:spTgt spid="18"/>
                    </p:tgtEl>
                  </p:cond>
                </p:stCondLst>
                <p:endSync evt="end" delay="0">
                  <p:rtn val="all"/>
                </p:endSync>
                <p:childTnLst>
                  <p:par>
                    <p:cTn id="17" fill="hold">
                      <p:stCondLst>
                        <p:cond delay="0"/>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49" presetClass="path" presetSubtype="0" accel="50000" decel="50000" fill="hold" nodeType="clickEffect">
                                  <p:stCondLst>
                                    <p:cond delay="0"/>
                                  </p:stCondLst>
                                  <p:childTnLst>
                                    <p:animMotion origin="layout" path="M 3.95833E-6 2.59259E-6 L 0.02864 0.67407 " pathEditMode="relative" rAng="0" ptsTypes="AA">
                                      <p:cBhvr>
                                        <p:cTn id="27" dur="2000" fill="hold"/>
                                        <p:tgtEl>
                                          <p:spTgt spid="7"/>
                                        </p:tgtEl>
                                        <p:attrNameLst>
                                          <p:attrName>ppt_x</p:attrName>
                                          <p:attrName>ppt_y</p:attrName>
                                        </p:attrNameLst>
                                      </p:cBhvr>
                                      <p:rCtr x="1432" y="33704"/>
                                    </p:animMotion>
                                  </p:childTnLst>
                                </p:cTn>
                              </p:par>
                            </p:childTnLst>
                          </p:cTn>
                        </p:par>
                      </p:childTnLst>
                    </p:cTn>
                  </p:par>
                </p:childTnLst>
              </p:cTn>
              <p:nextCondLst>
                <p:cond evt="onClick" delay="0">
                  <p:tgtEl>
                    <p:spTgt spid="7"/>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49" presetClass="path" presetSubtype="0" accel="50000" decel="50000" fill="hold" nodeType="clickEffect">
                                  <p:stCondLst>
                                    <p:cond delay="0"/>
                                  </p:stCondLst>
                                  <p:childTnLst>
                                    <p:animMotion origin="layout" path="M 0.00117 -0.00625 L 0.26171 0.63889 " pathEditMode="relative" rAng="0" ptsTypes="AA">
                                      <p:cBhvr>
                                        <p:cTn id="32" dur="2000" fill="hold"/>
                                        <p:tgtEl>
                                          <p:spTgt spid="6"/>
                                        </p:tgtEl>
                                        <p:attrNameLst>
                                          <p:attrName>ppt_x</p:attrName>
                                          <p:attrName>ppt_y</p:attrName>
                                        </p:attrNameLst>
                                      </p:cBhvr>
                                      <p:rCtr x="13021" y="32245"/>
                                    </p:animMotion>
                                  </p:childTnLst>
                                </p:cTn>
                              </p:par>
                            </p:childTnLst>
                          </p:cTn>
                        </p:par>
                      </p:childTnLst>
                    </p:cTn>
                  </p:par>
                </p:childTnLst>
              </p:cTn>
              <p:nextCondLst>
                <p:cond evt="onClick" delay="0">
                  <p:tgtEl>
                    <p:spTgt spid="6"/>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56" presetClass="path" presetSubtype="0" accel="50000" decel="50000" fill="hold" nodeType="clickEffect">
                                  <p:stCondLst>
                                    <p:cond delay="0"/>
                                  </p:stCondLst>
                                  <p:childTnLst>
                                    <p:animMotion origin="layout" path="M -2.08333E-6 2.59259E-6 L -0.33255 0.63588 " pathEditMode="relative" rAng="0" ptsTypes="AA">
                                      <p:cBhvr>
                                        <p:cTn id="37" dur="2000" fill="hold"/>
                                        <p:tgtEl>
                                          <p:spTgt spid="5"/>
                                        </p:tgtEl>
                                        <p:attrNameLst>
                                          <p:attrName>ppt_x</p:attrName>
                                          <p:attrName>ppt_y</p:attrName>
                                        </p:attrNameLst>
                                      </p:cBhvr>
                                      <p:rCtr x="-16628" y="31782"/>
                                    </p:animMotion>
                                  </p:childTnLst>
                                </p:cTn>
                              </p:par>
                            </p:childTnLst>
                          </p:cTn>
                        </p:par>
                      </p:childTnLst>
                    </p:cTn>
                  </p:par>
                </p:childTnLst>
              </p:cTn>
              <p:nextCondLst>
                <p:cond evt="onClick" delay="0">
                  <p:tgtEl>
                    <p:spTgt spid="5"/>
                  </p:tgtEl>
                </p:cond>
              </p:nextCondLst>
            </p:seq>
          </p:childTnLst>
        </p:cTn>
      </p:par>
    </p:tnLst>
    <p:bldLst>
      <p:bldP spid="15" grpId="0" animBg="1"/>
      <p:bldP spid="9" grpId="0" animBg="1"/>
      <p:bldP spid="10" grpId="0"/>
      <p:bldP spid="16" grpId="0"/>
      <p:bldP spid="18" grpId="0" animBg="1"/>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BA921B-E50C-4662-899A-0B0FCA8338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5240740"/>
          </a:xfrm>
          <a:prstGeom prst="rect">
            <a:avLst/>
          </a:prstGeom>
        </p:spPr>
      </p:pic>
      <p:sp>
        <p:nvSpPr>
          <p:cNvPr id="4" name="Hexagon 3">
            <a:hlinkClick r:id="rId3" action="ppaction://hlinksldjump"/>
            <a:extLst>
              <a:ext uri="{FF2B5EF4-FFF2-40B4-BE49-F238E27FC236}">
                <a16:creationId xmlns:a16="http://schemas.microsoft.com/office/drawing/2014/main" id="{04B198D2-98A1-4D46-AC26-FC6C0D9F1128}"/>
              </a:ext>
            </a:extLst>
          </p:cNvPr>
          <p:cNvSpPr/>
          <p:nvPr/>
        </p:nvSpPr>
        <p:spPr>
          <a:xfrm>
            <a:off x="11650286" y="6382670"/>
            <a:ext cx="411238" cy="341116"/>
          </a:xfrm>
          <a:prstGeom prst="hexagon">
            <a:avLst/>
          </a:prstGeom>
          <a:solidFill>
            <a:srgbClr val="FDF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127629506"/>
      </p:ext>
    </p:extLst>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Hexagon 1">
            <a:hlinkClick r:id="rId3" action="ppaction://hlinksldjump"/>
            <a:extLst>
              <a:ext uri="{FF2B5EF4-FFF2-40B4-BE49-F238E27FC236}">
                <a16:creationId xmlns:a16="http://schemas.microsoft.com/office/drawing/2014/main" id="{BA82AB9E-FB8C-4723-AE13-18916EAA1FEB}"/>
              </a:ext>
            </a:extLst>
          </p:cNvPr>
          <p:cNvSpPr/>
          <p:nvPr/>
        </p:nvSpPr>
        <p:spPr>
          <a:xfrm>
            <a:off x="11537242" y="6400800"/>
            <a:ext cx="541867" cy="457200"/>
          </a:xfrm>
          <a:prstGeom prst="hexag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 Box 4">
            <a:extLst>
              <a:ext uri="{FF2B5EF4-FFF2-40B4-BE49-F238E27FC236}">
                <a16:creationId xmlns:a16="http://schemas.microsoft.com/office/drawing/2014/main" id="{340F9CDB-F025-42AD-9BDE-F0A469B9190B}"/>
              </a:ext>
            </a:extLst>
          </p:cNvPr>
          <p:cNvSpPr txBox="1">
            <a:spLocks noChangeArrowheads="1"/>
          </p:cNvSpPr>
          <p:nvPr/>
        </p:nvSpPr>
        <p:spPr bwMode="auto">
          <a:xfrm>
            <a:off x="3208928" y="75731"/>
            <a:ext cx="5983113" cy="584775"/>
          </a:xfrm>
          <a:prstGeom prst="rect">
            <a:avLst/>
          </a:prstGeom>
          <a:solidFill>
            <a:schemeClr val="bg1"/>
          </a:solidFill>
          <a:ln w="9525">
            <a:noFill/>
            <a:miter lim="800000"/>
            <a:headEnd/>
            <a:tailEnd/>
          </a:ln>
        </p:spPr>
        <p:txBody>
          <a:bodyPr wrap="square">
            <a:spAutoFit/>
          </a:bodyPr>
          <a:lstStyle/>
          <a:p>
            <a:pPr algn="ctr">
              <a:spcBef>
                <a:spcPct val="50000"/>
              </a:spcBef>
            </a:pPr>
            <a:r>
              <a:rPr lang="en-US" sz="3200" b="1">
                <a:solidFill>
                  <a:srgbClr val="FF0000"/>
                </a:solidFill>
                <a:latin typeface="Times  New Roman"/>
              </a:rPr>
              <a:t>Đọc đoạn 1 và trả lời câu hỏi</a:t>
            </a:r>
          </a:p>
        </p:txBody>
      </p:sp>
      <p:sp>
        <p:nvSpPr>
          <p:cNvPr id="4" name="Text Box 4">
            <a:extLst>
              <a:ext uri="{FF2B5EF4-FFF2-40B4-BE49-F238E27FC236}">
                <a16:creationId xmlns:a16="http://schemas.microsoft.com/office/drawing/2014/main" id="{4D36791C-2005-4478-A5F5-7D93BCEB107A}"/>
              </a:ext>
            </a:extLst>
          </p:cNvPr>
          <p:cNvSpPr txBox="1">
            <a:spLocks noChangeArrowheads="1"/>
          </p:cNvSpPr>
          <p:nvPr/>
        </p:nvSpPr>
        <p:spPr bwMode="auto">
          <a:xfrm>
            <a:off x="6693373" y="644177"/>
            <a:ext cx="5363790" cy="1384995"/>
          </a:xfrm>
          <a:prstGeom prst="rect">
            <a:avLst/>
          </a:prstGeom>
          <a:solidFill>
            <a:schemeClr val="bg1"/>
          </a:solidFill>
          <a:ln w="9525">
            <a:noFill/>
            <a:miter lim="800000"/>
            <a:headEnd/>
            <a:tailEnd/>
          </a:ln>
        </p:spPr>
        <p:txBody>
          <a:bodyPr wrap="square">
            <a:spAutoFit/>
          </a:bodyPr>
          <a:lstStyle/>
          <a:p>
            <a:pPr>
              <a:spcBef>
                <a:spcPct val="50000"/>
              </a:spcBef>
            </a:pPr>
            <a:r>
              <a:rPr lang="en-US" sz="2800">
                <a:solidFill>
                  <a:srgbClr val="0000FF"/>
                </a:solidFill>
                <a:latin typeface="Times New Roman" panose="02020603050405020304" pitchFamily="18" charset="0"/>
                <a:cs typeface="Times New Roman" panose="02020603050405020304" pitchFamily="18" charset="0"/>
              </a:rPr>
              <a:t>        Ngày khai trường tháng 9 năm 1945 có gì đặc biệt so với những ngày khai trường khác ?</a:t>
            </a:r>
          </a:p>
        </p:txBody>
      </p:sp>
      <p:sp>
        <p:nvSpPr>
          <p:cNvPr id="6" name="TextBox 5">
            <a:extLst>
              <a:ext uri="{FF2B5EF4-FFF2-40B4-BE49-F238E27FC236}">
                <a16:creationId xmlns:a16="http://schemas.microsoft.com/office/drawing/2014/main" id="{2EC64202-611F-4F21-AF7F-5964EC235D76}"/>
              </a:ext>
            </a:extLst>
          </p:cNvPr>
          <p:cNvSpPr txBox="1"/>
          <p:nvPr/>
        </p:nvSpPr>
        <p:spPr>
          <a:xfrm>
            <a:off x="232972" y="725822"/>
            <a:ext cx="6114471" cy="5262979"/>
          </a:xfrm>
          <a:prstGeom prst="rect">
            <a:avLst/>
          </a:prstGeom>
          <a:solidFill>
            <a:schemeClr val="bg1"/>
          </a:solidFill>
        </p:spPr>
        <p:txBody>
          <a:bodyPr wrap="square">
            <a:spAutoFit/>
          </a:bodyPr>
          <a:lstStyle/>
          <a:p>
            <a:pPr marL="0" indent="0" algn="ctr" defTabSz="1001085" eaLnBrk="1" fontAlgn="auto" hangingPunct="1">
              <a:spcAft>
                <a:spcPct val="0"/>
              </a:spcAft>
              <a:buClr>
                <a:schemeClr val="accent6">
                  <a:lumMod val="75000"/>
                </a:schemeClr>
              </a:buClr>
              <a:buFont typeface="Georgia" panose="02040502050405020303" pitchFamily="18" charset="0"/>
              <a:buNone/>
              <a:defRPr/>
            </a:pPr>
            <a:r>
              <a:rPr lang="en-US" altLang="en-US" sz="2400">
                <a:solidFill>
                  <a:srgbClr val="000000"/>
                </a:solidFill>
                <a:latin typeface="Times New Roman" panose="02020603050405020304" pitchFamily="18" charset="0"/>
                <a:cs typeface="Times New Roman" panose="02020603050405020304" pitchFamily="18" charset="0"/>
              </a:rPr>
              <a:t>   Thư gửi các học sinh</a:t>
            </a:r>
          </a:p>
          <a:p>
            <a:pPr marL="0" indent="0" algn="just" defTabSz="1001085" eaLnBrk="1" fontAlgn="auto" hangingPunct="1">
              <a:spcAft>
                <a:spcPct val="0"/>
              </a:spcAft>
              <a:buClr>
                <a:schemeClr val="accent6">
                  <a:lumMod val="75000"/>
                </a:schemeClr>
              </a:buClr>
              <a:buFont typeface="Georgia" panose="02040502050405020303" pitchFamily="18" charset="0"/>
              <a:buNone/>
              <a:defRPr/>
            </a:pPr>
            <a:r>
              <a:rPr lang="en-US" altLang="en-US" sz="2400">
                <a:solidFill>
                  <a:srgbClr val="000000"/>
                </a:solidFill>
                <a:latin typeface="Times New Roman" panose="02020603050405020304" pitchFamily="18" charset="0"/>
                <a:cs typeface="Times New Roman" panose="02020603050405020304" pitchFamily="18" charset="0"/>
              </a:rPr>
              <a:t>     Các em học sinh,</a:t>
            </a:r>
          </a:p>
          <a:p>
            <a:pPr marL="0" indent="0" algn="just" defTabSz="1001085" eaLnBrk="1" fontAlgn="auto" hangingPunct="1">
              <a:spcAft>
                <a:spcPct val="0"/>
              </a:spcAft>
              <a:buClr>
                <a:schemeClr val="accent6">
                  <a:lumMod val="75000"/>
                </a:schemeClr>
              </a:buClr>
              <a:buFont typeface="Georgia" panose="02040502050405020303" pitchFamily="18" charset="0"/>
              <a:buNone/>
              <a:defRPr/>
            </a:pPr>
            <a:r>
              <a:rPr lang="en-US" altLang="en-US" sz="2400">
                <a:solidFill>
                  <a:srgbClr val="000000"/>
                </a:solidFill>
                <a:latin typeface="Times New Roman" panose="02020603050405020304" pitchFamily="18" charset="0"/>
                <a:cs typeface="Times New Roman" panose="02020603050405020304" pitchFamily="18" charset="0"/>
              </a:rPr>
              <a:t>     Ngày hôm nay là ngày khai trường đầu tiên ở nước Việt Nam Dân chủ Cộng hòa. Tôi đã tưởng tượng thấy trước mắt cái cảnh nhộn nhịp tưng bừng của ngày tựu trường ở khắp các nơi. Các em hết thảy đều vui vẻ vì sau mấy tháng giời nghỉ học, sau bao nhiêu cuộc chuyển biến khác thường, các em lại được gặp thầy gặp bạn. Nhưng sung sướng hơn nữa, từ giờ phút này giở đi, các em bắt đầu được nhận một nền giáo dục hoàn toàn Việt Nam. Các em được hưởng sự may mắn đó là nhờ sự hi sinh của biết bao nhiêu đồng bào các em. Vậy các em nghĩ sao?</a:t>
            </a:r>
            <a:endParaRPr lang="en-US" altLang="en-US" sz="2400" dirty="0">
              <a:solidFill>
                <a:srgbClr val="000000"/>
              </a:solidFill>
              <a:latin typeface="Times New Roman" panose="02020603050405020304" pitchFamily="18" charset="0"/>
              <a:cs typeface="Times New Roman" panose="02020603050405020304" pitchFamily="18" charset="0"/>
            </a:endParaRPr>
          </a:p>
        </p:txBody>
      </p:sp>
      <p:sp>
        <p:nvSpPr>
          <p:cNvPr id="7" name="Text Box 6">
            <a:extLst>
              <a:ext uri="{FF2B5EF4-FFF2-40B4-BE49-F238E27FC236}">
                <a16:creationId xmlns:a16="http://schemas.microsoft.com/office/drawing/2014/main" id="{ED2D0D93-ED31-4472-86B0-1B07AABB8A21}"/>
              </a:ext>
            </a:extLst>
          </p:cNvPr>
          <p:cNvSpPr txBox="1">
            <a:spLocks noChangeArrowheads="1"/>
          </p:cNvSpPr>
          <p:nvPr/>
        </p:nvSpPr>
        <p:spPr bwMode="auto">
          <a:xfrm>
            <a:off x="6604507" y="2054571"/>
            <a:ext cx="5468985" cy="1569660"/>
          </a:xfrm>
          <a:prstGeom prst="rect">
            <a:avLst/>
          </a:prstGeom>
          <a:solidFill>
            <a:schemeClr val="bg1"/>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ct val="50000"/>
              </a:spcBef>
              <a:defRPr/>
            </a:pPr>
            <a:r>
              <a:rPr lang="en-GB" altLang="en-US" sz="2400" dirty="0">
                <a:solidFill>
                  <a:srgbClr val="000000"/>
                </a:solidFill>
                <a:latin typeface="Times New Roman" panose="02020603050405020304" pitchFamily="18" charset="0"/>
                <a:cs typeface="Times New Roman" panose="02020603050405020304" pitchFamily="18" charset="0"/>
              </a:rPr>
              <a:t>- </a:t>
            </a:r>
            <a:r>
              <a:rPr lang="en-GB" altLang="en-US" sz="2400" dirty="0" err="1">
                <a:solidFill>
                  <a:srgbClr val="000000"/>
                </a:solidFill>
                <a:latin typeface="Times New Roman" panose="02020603050405020304" pitchFamily="18" charset="0"/>
                <a:cs typeface="Times New Roman" panose="02020603050405020304" pitchFamily="18" charset="0"/>
              </a:rPr>
              <a:t>Đó</a:t>
            </a:r>
            <a:r>
              <a:rPr lang="en-GB" altLang="en-US" sz="2400" dirty="0">
                <a:solidFill>
                  <a:srgbClr val="000000"/>
                </a:solidFill>
                <a:latin typeface="Times New Roman" panose="02020603050405020304" pitchFamily="18" charset="0"/>
                <a:cs typeface="Times New Roman" panose="02020603050405020304" pitchFamily="18" charset="0"/>
              </a:rPr>
              <a:t> </a:t>
            </a:r>
            <a:r>
              <a:rPr lang="en-GB" altLang="en-US" sz="2400" dirty="0" err="1">
                <a:solidFill>
                  <a:srgbClr val="000000"/>
                </a:solidFill>
                <a:latin typeface="Times New Roman" panose="02020603050405020304" pitchFamily="18" charset="0"/>
                <a:cs typeface="Times New Roman" panose="02020603050405020304" pitchFamily="18" charset="0"/>
              </a:rPr>
              <a:t>là</a:t>
            </a:r>
            <a:r>
              <a:rPr lang="en-GB" altLang="en-US" sz="2400" dirty="0">
                <a:solidFill>
                  <a:srgbClr val="000000"/>
                </a:solidFill>
                <a:latin typeface="Times New Roman" panose="02020603050405020304" pitchFamily="18" charset="0"/>
                <a:cs typeface="Times New Roman" panose="02020603050405020304" pitchFamily="18" charset="0"/>
              </a:rPr>
              <a:t> </a:t>
            </a:r>
            <a:r>
              <a:rPr lang="en-GB" altLang="en-US" sz="2400" dirty="0" err="1">
                <a:solidFill>
                  <a:srgbClr val="000000"/>
                </a:solidFill>
                <a:latin typeface="Times New Roman" panose="02020603050405020304" pitchFamily="18" charset="0"/>
                <a:cs typeface="Times New Roman" panose="02020603050405020304" pitchFamily="18" charset="0"/>
              </a:rPr>
              <a:t>ngày</a:t>
            </a:r>
            <a:r>
              <a:rPr lang="en-GB" altLang="en-US" sz="2400" dirty="0">
                <a:solidFill>
                  <a:srgbClr val="000000"/>
                </a:solidFill>
                <a:latin typeface="Times New Roman" panose="02020603050405020304" pitchFamily="18" charset="0"/>
                <a:cs typeface="Times New Roman" panose="02020603050405020304" pitchFamily="18" charset="0"/>
              </a:rPr>
              <a:t> </a:t>
            </a:r>
            <a:r>
              <a:rPr lang="en-GB" altLang="en-US" sz="2400" dirty="0" err="1">
                <a:solidFill>
                  <a:srgbClr val="000000"/>
                </a:solidFill>
                <a:latin typeface="Times New Roman" panose="02020603050405020304" pitchFamily="18" charset="0"/>
                <a:cs typeface="Times New Roman" panose="02020603050405020304" pitchFamily="18" charset="0"/>
              </a:rPr>
              <a:t>khai</a:t>
            </a:r>
            <a:r>
              <a:rPr lang="en-GB" altLang="en-US" sz="2400" dirty="0">
                <a:solidFill>
                  <a:srgbClr val="000000"/>
                </a:solidFill>
                <a:latin typeface="Times New Roman" panose="02020603050405020304" pitchFamily="18" charset="0"/>
                <a:cs typeface="Times New Roman" panose="02020603050405020304" pitchFamily="18" charset="0"/>
              </a:rPr>
              <a:t> </a:t>
            </a:r>
            <a:r>
              <a:rPr lang="en-GB" altLang="en-US" sz="2400" dirty="0" err="1">
                <a:solidFill>
                  <a:srgbClr val="000000"/>
                </a:solidFill>
                <a:latin typeface="Times New Roman" panose="02020603050405020304" pitchFamily="18" charset="0"/>
                <a:cs typeface="Times New Roman" panose="02020603050405020304" pitchFamily="18" charset="0"/>
              </a:rPr>
              <a:t>trường</a:t>
            </a:r>
            <a:r>
              <a:rPr lang="en-GB" altLang="en-US" sz="2400" dirty="0">
                <a:solidFill>
                  <a:srgbClr val="000000"/>
                </a:solidFill>
                <a:latin typeface="Times New Roman" panose="02020603050405020304" pitchFamily="18" charset="0"/>
                <a:cs typeface="Times New Roman" panose="02020603050405020304" pitchFamily="18" charset="0"/>
              </a:rPr>
              <a:t> </a:t>
            </a:r>
            <a:r>
              <a:rPr lang="en-GB" altLang="en-US" sz="2400" dirty="0" err="1">
                <a:solidFill>
                  <a:srgbClr val="000000"/>
                </a:solidFill>
                <a:latin typeface="Times New Roman" panose="02020603050405020304" pitchFamily="18" charset="0"/>
                <a:cs typeface="Times New Roman" panose="02020603050405020304" pitchFamily="18" charset="0"/>
              </a:rPr>
              <a:t>đầu</a:t>
            </a:r>
            <a:r>
              <a:rPr lang="en-GB" altLang="en-US" sz="2400" dirty="0">
                <a:solidFill>
                  <a:srgbClr val="000000"/>
                </a:solidFill>
                <a:latin typeface="Times New Roman" panose="02020603050405020304" pitchFamily="18" charset="0"/>
                <a:cs typeface="Times New Roman" panose="02020603050405020304" pitchFamily="18" charset="0"/>
              </a:rPr>
              <a:t> </a:t>
            </a:r>
            <a:r>
              <a:rPr lang="en-GB" altLang="en-US" sz="2400" dirty="0" err="1">
                <a:solidFill>
                  <a:srgbClr val="000000"/>
                </a:solidFill>
                <a:latin typeface="Times New Roman" panose="02020603050405020304" pitchFamily="18" charset="0"/>
                <a:cs typeface="Times New Roman" panose="02020603050405020304" pitchFamily="18" charset="0"/>
              </a:rPr>
              <a:t>tiên</a:t>
            </a:r>
            <a:r>
              <a:rPr lang="en-GB" altLang="en-US" sz="2400" dirty="0">
                <a:solidFill>
                  <a:srgbClr val="000000"/>
                </a:solidFill>
                <a:latin typeface="Times New Roman" panose="02020603050405020304" pitchFamily="18" charset="0"/>
                <a:cs typeface="Times New Roman" panose="02020603050405020304" pitchFamily="18" charset="0"/>
              </a:rPr>
              <a:t> ở </a:t>
            </a:r>
            <a:r>
              <a:rPr lang="en-GB" altLang="en-US" sz="2400" dirty="0" err="1">
                <a:solidFill>
                  <a:srgbClr val="000000"/>
                </a:solidFill>
                <a:latin typeface="Times New Roman" panose="02020603050405020304" pitchFamily="18" charset="0"/>
                <a:cs typeface="Times New Roman" panose="02020603050405020304" pitchFamily="18" charset="0"/>
              </a:rPr>
              <a:t>nước</a:t>
            </a:r>
            <a:r>
              <a:rPr lang="en-GB" altLang="en-US" sz="2400" dirty="0">
                <a:solidFill>
                  <a:srgbClr val="000000"/>
                </a:solidFill>
                <a:latin typeface="Times New Roman" panose="02020603050405020304" pitchFamily="18" charset="0"/>
                <a:cs typeface="Times New Roman" panose="02020603050405020304" pitchFamily="18" charset="0"/>
              </a:rPr>
              <a:t> </a:t>
            </a:r>
            <a:r>
              <a:rPr lang="en-GB" altLang="en-US" sz="2400" dirty="0" err="1">
                <a:solidFill>
                  <a:srgbClr val="000000"/>
                </a:solidFill>
                <a:latin typeface="Times New Roman" panose="02020603050405020304" pitchFamily="18" charset="0"/>
                <a:cs typeface="Times New Roman" panose="02020603050405020304" pitchFamily="18" charset="0"/>
              </a:rPr>
              <a:t>Việt</a:t>
            </a:r>
            <a:r>
              <a:rPr lang="en-GB" altLang="en-US" sz="2400" dirty="0">
                <a:solidFill>
                  <a:srgbClr val="000000"/>
                </a:solidFill>
                <a:latin typeface="Times New Roman" panose="02020603050405020304" pitchFamily="18" charset="0"/>
                <a:cs typeface="Times New Roman" panose="02020603050405020304" pitchFamily="18" charset="0"/>
              </a:rPr>
              <a:t> Nam </a:t>
            </a:r>
            <a:r>
              <a:rPr lang="en-GB" altLang="en-US" sz="2400" dirty="0" err="1">
                <a:solidFill>
                  <a:srgbClr val="000000"/>
                </a:solidFill>
                <a:latin typeface="Times New Roman" panose="02020603050405020304" pitchFamily="18" charset="0"/>
                <a:cs typeface="Times New Roman" panose="02020603050405020304" pitchFamily="18" charset="0"/>
              </a:rPr>
              <a:t>Dân</a:t>
            </a:r>
            <a:r>
              <a:rPr lang="en-GB" altLang="en-US" sz="2400" dirty="0">
                <a:solidFill>
                  <a:srgbClr val="000000"/>
                </a:solidFill>
                <a:latin typeface="Times New Roman" panose="02020603050405020304" pitchFamily="18" charset="0"/>
                <a:cs typeface="Times New Roman" panose="02020603050405020304" pitchFamily="18" charset="0"/>
              </a:rPr>
              <a:t> </a:t>
            </a:r>
            <a:r>
              <a:rPr lang="en-GB" altLang="en-US" sz="2400" dirty="0" err="1">
                <a:solidFill>
                  <a:srgbClr val="000000"/>
                </a:solidFill>
                <a:latin typeface="Times New Roman" panose="02020603050405020304" pitchFamily="18" charset="0"/>
                <a:cs typeface="Times New Roman" panose="02020603050405020304" pitchFamily="18" charset="0"/>
              </a:rPr>
              <a:t>chủ</a:t>
            </a:r>
            <a:r>
              <a:rPr lang="en-GB" altLang="en-US" sz="2400" dirty="0">
                <a:solidFill>
                  <a:srgbClr val="000000"/>
                </a:solidFill>
                <a:latin typeface="Times New Roman" panose="02020603050405020304" pitchFamily="18" charset="0"/>
                <a:cs typeface="Times New Roman" panose="02020603050405020304" pitchFamily="18" charset="0"/>
              </a:rPr>
              <a:t> </a:t>
            </a:r>
            <a:r>
              <a:rPr lang="en-GB" altLang="en-US" sz="2400" dirty="0" err="1">
                <a:solidFill>
                  <a:srgbClr val="000000"/>
                </a:solidFill>
                <a:latin typeface="Times New Roman" panose="02020603050405020304" pitchFamily="18" charset="0"/>
                <a:cs typeface="Times New Roman" panose="02020603050405020304" pitchFamily="18" charset="0"/>
              </a:rPr>
              <a:t>Cộng</a:t>
            </a:r>
            <a:r>
              <a:rPr lang="en-GB" altLang="en-US" sz="2400" dirty="0">
                <a:solidFill>
                  <a:srgbClr val="000000"/>
                </a:solidFill>
                <a:latin typeface="Times New Roman" panose="02020603050405020304" pitchFamily="18" charset="0"/>
                <a:cs typeface="Times New Roman" panose="02020603050405020304" pitchFamily="18" charset="0"/>
              </a:rPr>
              <a:t> </a:t>
            </a:r>
            <a:r>
              <a:rPr lang="en-GB" altLang="en-US" sz="2400" dirty="0" err="1">
                <a:solidFill>
                  <a:srgbClr val="000000"/>
                </a:solidFill>
                <a:latin typeface="Times New Roman" panose="02020603050405020304" pitchFamily="18" charset="0"/>
                <a:cs typeface="Times New Roman" panose="02020603050405020304" pitchFamily="18" charset="0"/>
              </a:rPr>
              <a:t>hòa</a:t>
            </a:r>
            <a:r>
              <a:rPr lang="en-GB" altLang="en-US" sz="2400" dirty="0">
                <a:solidFill>
                  <a:srgbClr val="000000"/>
                </a:solidFill>
                <a:latin typeface="Times New Roman" panose="02020603050405020304" pitchFamily="18" charset="0"/>
                <a:cs typeface="Times New Roman" panose="02020603050405020304" pitchFamily="18" charset="0"/>
              </a:rPr>
              <a:t>, </a:t>
            </a:r>
            <a:r>
              <a:rPr lang="en-GB" altLang="en-US" sz="2400" dirty="0" err="1">
                <a:solidFill>
                  <a:srgbClr val="000000"/>
                </a:solidFill>
                <a:latin typeface="Times New Roman" panose="02020603050405020304" pitchFamily="18" charset="0"/>
                <a:cs typeface="Times New Roman" panose="02020603050405020304" pitchFamily="18" charset="0"/>
              </a:rPr>
              <a:t>khai</a:t>
            </a:r>
            <a:r>
              <a:rPr lang="en-GB" altLang="en-US" sz="2400" dirty="0">
                <a:solidFill>
                  <a:srgbClr val="000000"/>
                </a:solidFill>
                <a:latin typeface="Times New Roman" panose="02020603050405020304" pitchFamily="18" charset="0"/>
                <a:cs typeface="Times New Roman" panose="02020603050405020304" pitchFamily="18" charset="0"/>
              </a:rPr>
              <a:t> </a:t>
            </a:r>
            <a:r>
              <a:rPr lang="en-GB" altLang="en-US" sz="2400" dirty="0" err="1">
                <a:solidFill>
                  <a:srgbClr val="000000"/>
                </a:solidFill>
                <a:latin typeface="Times New Roman" panose="02020603050405020304" pitchFamily="18" charset="0"/>
                <a:cs typeface="Times New Roman" panose="02020603050405020304" pitchFamily="18" charset="0"/>
              </a:rPr>
              <a:t>trường</a:t>
            </a:r>
            <a:r>
              <a:rPr lang="en-GB" altLang="en-US" sz="2400" dirty="0">
                <a:solidFill>
                  <a:srgbClr val="000000"/>
                </a:solidFill>
                <a:latin typeface="Times New Roman" panose="02020603050405020304" pitchFamily="18" charset="0"/>
                <a:cs typeface="Times New Roman" panose="02020603050405020304" pitchFamily="18" charset="0"/>
              </a:rPr>
              <a:t> ở </a:t>
            </a:r>
            <a:r>
              <a:rPr lang="en-GB" altLang="en-US" sz="2400" dirty="0" err="1">
                <a:solidFill>
                  <a:srgbClr val="000000"/>
                </a:solidFill>
                <a:latin typeface="Times New Roman" panose="02020603050405020304" pitchFamily="18" charset="0"/>
                <a:cs typeface="Times New Roman" panose="02020603050405020304" pitchFamily="18" charset="0"/>
              </a:rPr>
              <a:t>nước</a:t>
            </a:r>
            <a:r>
              <a:rPr lang="en-GB" altLang="en-US" sz="2400" dirty="0">
                <a:solidFill>
                  <a:srgbClr val="000000"/>
                </a:solidFill>
                <a:latin typeface="Times New Roman" panose="02020603050405020304" pitchFamily="18" charset="0"/>
                <a:cs typeface="Times New Roman" panose="02020603050405020304" pitchFamily="18" charset="0"/>
              </a:rPr>
              <a:t> </a:t>
            </a:r>
            <a:r>
              <a:rPr lang="en-GB" altLang="en-US" sz="2400" dirty="0" err="1">
                <a:solidFill>
                  <a:srgbClr val="000000"/>
                </a:solidFill>
                <a:latin typeface="Times New Roman" panose="02020603050405020304" pitchFamily="18" charset="0"/>
                <a:cs typeface="Times New Roman" panose="02020603050405020304" pitchFamily="18" charset="0"/>
              </a:rPr>
              <a:t>Việt</a:t>
            </a:r>
            <a:r>
              <a:rPr lang="en-GB" altLang="en-US" sz="2400" dirty="0">
                <a:solidFill>
                  <a:srgbClr val="000000"/>
                </a:solidFill>
                <a:latin typeface="Times New Roman" panose="02020603050405020304" pitchFamily="18" charset="0"/>
                <a:cs typeface="Times New Roman" panose="02020603050405020304" pitchFamily="18" charset="0"/>
              </a:rPr>
              <a:t> Nam </a:t>
            </a:r>
            <a:r>
              <a:rPr lang="en-GB" altLang="en-US" sz="2400" dirty="0" err="1">
                <a:solidFill>
                  <a:srgbClr val="000000"/>
                </a:solidFill>
                <a:latin typeface="Times New Roman" panose="02020603050405020304" pitchFamily="18" charset="0"/>
                <a:cs typeface="Times New Roman" panose="02020603050405020304" pitchFamily="18" charset="0"/>
              </a:rPr>
              <a:t>độc</a:t>
            </a:r>
            <a:r>
              <a:rPr lang="en-GB" altLang="en-US" sz="2400" dirty="0">
                <a:solidFill>
                  <a:srgbClr val="000000"/>
                </a:solidFill>
                <a:latin typeface="Times New Roman" panose="02020603050405020304" pitchFamily="18" charset="0"/>
                <a:cs typeface="Times New Roman" panose="02020603050405020304" pitchFamily="18" charset="0"/>
              </a:rPr>
              <a:t> </a:t>
            </a:r>
            <a:r>
              <a:rPr lang="en-GB" altLang="en-US" sz="2400" dirty="0" err="1">
                <a:solidFill>
                  <a:srgbClr val="000000"/>
                </a:solidFill>
                <a:latin typeface="Times New Roman" panose="02020603050405020304" pitchFamily="18" charset="0"/>
                <a:cs typeface="Times New Roman" panose="02020603050405020304" pitchFamily="18" charset="0"/>
              </a:rPr>
              <a:t>lập</a:t>
            </a:r>
            <a:r>
              <a:rPr lang="en-GB" altLang="en-US" sz="2400" dirty="0">
                <a:solidFill>
                  <a:srgbClr val="000000"/>
                </a:solidFill>
                <a:latin typeface="Times New Roman" panose="02020603050405020304" pitchFamily="18" charset="0"/>
                <a:cs typeface="Times New Roman" panose="02020603050405020304" pitchFamily="18" charset="0"/>
              </a:rPr>
              <a:t> </a:t>
            </a:r>
            <a:r>
              <a:rPr lang="en-GB" altLang="en-US" sz="2400" dirty="0" err="1">
                <a:solidFill>
                  <a:srgbClr val="000000"/>
                </a:solidFill>
                <a:latin typeface="Times New Roman" panose="02020603050405020304" pitchFamily="18" charset="0"/>
                <a:cs typeface="Times New Roman" panose="02020603050405020304" pitchFamily="18" charset="0"/>
              </a:rPr>
              <a:t>sau</a:t>
            </a:r>
            <a:r>
              <a:rPr lang="en-GB" altLang="en-US" sz="2400" dirty="0">
                <a:solidFill>
                  <a:srgbClr val="000000"/>
                </a:solidFill>
                <a:latin typeface="Times New Roman" panose="02020603050405020304" pitchFamily="18" charset="0"/>
                <a:cs typeface="Times New Roman" panose="02020603050405020304" pitchFamily="18" charset="0"/>
              </a:rPr>
              <a:t> 80 </a:t>
            </a:r>
            <a:r>
              <a:rPr lang="en-GB" altLang="en-US" sz="2400" dirty="0" err="1">
                <a:solidFill>
                  <a:srgbClr val="000000"/>
                </a:solidFill>
                <a:latin typeface="Times New Roman" panose="02020603050405020304" pitchFamily="18" charset="0"/>
                <a:cs typeface="Times New Roman" panose="02020603050405020304" pitchFamily="18" charset="0"/>
              </a:rPr>
              <a:t>năm</a:t>
            </a:r>
            <a:r>
              <a:rPr lang="en-GB" altLang="en-US" sz="2400" dirty="0">
                <a:solidFill>
                  <a:srgbClr val="000000"/>
                </a:solidFill>
                <a:latin typeface="Times New Roman" panose="02020603050405020304" pitchFamily="18" charset="0"/>
                <a:cs typeface="Times New Roman" panose="02020603050405020304" pitchFamily="18" charset="0"/>
              </a:rPr>
              <a:t> </a:t>
            </a:r>
            <a:r>
              <a:rPr lang="en-GB" altLang="en-US" sz="2400" dirty="0" err="1">
                <a:solidFill>
                  <a:srgbClr val="000000"/>
                </a:solidFill>
                <a:latin typeface="Times New Roman" panose="02020603050405020304" pitchFamily="18" charset="0"/>
                <a:cs typeface="Times New Roman" panose="02020603050405020304" pitchFamily="18" charset="0"/>
              </a:rPr>
              <a:t>bị</a:t>
            </a:r>
            <a:r>
              <a:rPr lang="en-GB" altLang="en-US" sz="2400" dirty="0">
                <a:solidFill>
                  <a:srgbClr val="000000"/>
                </a:solidFill>
                <a:latin typeface="Times New Roman" panose="02020603050405020304" pitchFamily="18" charset="0"/>
                <a:cs typeface="Times New Roman" panose="02020603050405020304" pitchFamily="18" charset="0"/>
              </a:rPr>
              <a:t> </a:t>
            </a:r>
            <a:r>
              <a:rPr lang="en-GB" altLang="en-US" sz="2400" dirty="0" err="1">
                <a:solidFill>
                  <a:srgbClr val="000000"/>
                </a:solidFill>
                <a:latin typeface="Times New Roman" panose="02020603050405020304" pitchFamily="18" charset="0"/>
                <a:cs typeface="Times New Roman" panose="02020603050405020304" pitchFamily="18" charset="0"/>
              </a:rPr>
              <a:t>thực</a:t>
            </a:r>
            <a:r>
              <a:rPr lang="en-GB" altLang="en-US" sz="2400" dirty="0">
                <a:solidFill>
                  <a:srgbClr val="000000"/>
                </a:solidFill>
                <a:latin typeface="Times New Roman" panose="02020603050405020304" pitchFamily="18" charset="0"/>
                <a:cs typeface="Times New Roman" panose="02020603050405020304" pitchFamily="18" charset="0"/>
              </a:rPr>
              <a:t> </a:t>
            </a:r>
            <a:r>
              <a:rPr lang="en-GB" altLang="en-US" sz="2400" dirty="0" err="1">
                <a:solidFill>
                  <a:srgbClr val="000000"/>
                </a:solidFill>
                <a:latin typeface="Times New Roman" panose="02020603050405020304" pitchFamily="18" charset="0"/>
                <a:cs typeface="Times New Roman" panose="02020603050405020304" pitchFamily="18" charset="0"/>
              </a:rPr>
              <a:t>dân</a:t>
            </a:r>
            <a:r>
              <a:rPr lang="en-GB" altLang="en-US" sz="2400" dirty="0">
                <a:solidFill>
                  <a:srgbClr val="000000"/>
                </a:solidFill>
                <a:latin typeface="Times New Roman" panose="02020603050405020304" pitchFamily="18" charset="0"/>
                <a:cs typeface="Times New Roman" panose="02020603050405020304" pitchFamily="18" charset="0"/>
              </a:rPr>
              <a:t> </a:t>
            </a:r>
            <a:r>
              <a:rPr lang="en-GB" altLang="en-US" sz="2400" dirty="0" err="1">
                <a:solidFill>
                  <a:srgbClr val="000000"/>
                </a:solidFill>
                <a:latin typeface="Times New Roman" panose="02020603050405020304" pitchFamily="18" charset="0"/>
                <a:cs typeface="Times New Roman" panose="02020603050405020304" pitchFamily="18" charset="0"/>
              </a:rPr>
              <a:t>Pháp</a:t>
            </a:r>
            <a:r>
              <a:rPr lang="en-GB" altLang="en-US" sz="2400" dirty="0">
                <a:solidFill>
                  <a:srgbClr val="000000"/>
                </a:solidFill>
                <a:latin typeface="Times New Roman" panose="02020603050405020304" pitchFamily="18" charset="0"/>
                <a:cs typeface="Times New Roman" panose="02020603050405020304" pitchFamily="18" charset="0"/>
              </a:rPr>
              <a:t> </a:t>
            </a:r>
            <a:r>
              <a:rPr lang="en-GB" altLang="en-US" sz="2400" dirty="0" err="1">
                <a:solidFill>
                  <a:srgbClr val="000000"/>
                </a:solidFill>
                <a:latin typeface="Times New Roman" panose="02020603050405020304" pitchFamily="18" charset="0"/>
                <a:cs typeface="Times New Roman" panose="02020603050405020304" pitchFamily="18" charset="0"/>
              </a:rPr>
              <a:t>đô</a:t>
            </a:r>
            <a:r>
              <a:rPr lang="en-GB" altLang="en-US" sz="2400" dirty="0">
                <a:solidFill>
                  <a:srgbClr val="000000"/>
                </a:solidFill>
                <a:latin typeface="Times New Roman" panose="02020603050405020304" pitchFamily="18" charset="0"/>
                <a:cs typeface="Times New Roman" panose="02020603050405020304" pitchFamily="18" charset="0"/>
              </a:rPr>
              <a:t> </a:t>
            </a:r>
            <a:r>
              <a:rPr lang="en-GB" altLang="en-US" sz="2400" dirty="0" err="1">
                <a:solidFill>
                  <a:srgbClr val="000000"/>
                </a:solidFill>
                <a:latin typeface="Times New Roman" panose="02020603050405020304" pitchFamily="18" charset="0"/>
                <a:cs typeface="Times New Roman" panose="02020603050405020304" pitchFamily="18" charset="0"/>
              </a:rPr>
              <a:t>hộ</a:t>
            </a:r>
            <a:r>
              <a:rPr lang="en-GB" altLang="en-US" sz="2400" dirty="0">
                <a:solidFill>
                  <a:srgbClr val="000000"/>
                </a:solidFill>
                <a:latin typeface="Times New Roman" panose="02020603050405020304" pitchFamily="18" charset="0"/>
                <a:cs typeface="Times New Roman" panose="02020603050405020304" pitchFamily="18" charset="0"/>
              </a:rPr>
              <a:t>.</a:t>
            </a:r>
          </a:p>
        </p:txBody>
      </p:sp>
      <p:sp>
        <p:nvSpPr>
          <p:cNvPr id="8" name="TextBox 3">
            <a:extLst>
              <a:ext uri="{FF2B5EF4-FFF2-40B4-BE49-F238E27FC236}">
                <a16:creationId xmlns:a16="http://schemas.microsoft.com/office/drawing/2014/main" id="{B1F4B8F5-87E9-4BE4-BF59-3805B1BD12E4}"/>
              </a:ext>
            </a:extLst>
          </p:cNvPr>
          <p:cNvSpPr txBox="1">
            <a:spLocks noChangeArrowheads="1"/>
          </p:cNvSpPr>
          <p:nvPr/>
        </p:nvSpPr>
        <p:spPr bwMode="auto">
          <a:xfrm>
            <a:off x="6604506" y="3625650"/>
            <a:ext cx="5468985" cy="1569660"/>
          </a:xfrm>
          <a:prstGeom prst="rect">
            <a:avLst/>
          </a:prstGeom>
          <a:solidFill>
            <a:schemeClr val="bg1"/>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GB" altLang="en-US" sz="2400">
                <a:solidFill>
                  <a:srgbClr val="000000"/>
                </a:solidFill>
                <a:latin typeface="Times New Roman" panose="02020603050405020304" pitchFamily="18" charset="0"/>
                <a:cs typeface="Times New Roman" panose="02020603050405020304" pitchFamily="18" charset="0"/>
              </a:rPr>
              <a:t>- Từ ngày khai trường này, các em bắt đầu được hưởng một nền giáo dục hoàn toàn Việt Nam.</a:t>
            </a:r>
          </a:p>
          <a:p>
            <a:endParaRPr lang="en-US" altLang="en-US" sz="2400">
              <a:solidFill>
                <a:srgbClr val="000000"/>
              </a:solidFill>
            </a:endParaRPr>
          </a:p>
        </p:txBody>
      </p:sp>
    </p:spTree>
    <p:extLst>
      <p:ext uri="{BB962C8B-B14F-4D97-AF65-F5344CB8AC3E}">
        <p14:creationId xmlns:p14="http://schemas.microsoft.com/office/powerpoint/2010/main" val="24842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Effect transition="in" filter="fade">
                                      <p:cBhvr>
                                        <p:cTn id="14" dur="1000"/>
                                        <p:tgtEl>
                                          <p:spTgt spid="6"/>
                                        </p:tgtEl>
                                      </p:cBhvr>
                                    </p:animEffect>
                                  </p:childTnLst>
                                </p:cTn>
                              </p:par>
                            </p:childTnLst>
                          </p:cTn>
                        </p:par>
                        <p:par>
                          <p:cTn id="15" fill="hold">
                            <p:stCondLst>
                              <p:cond delay="1000"/>
                            </p:stCondLst>
                            <p:childTnLst>
                              <p:par>
                                <p:cTn id="16" presetID="55"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strVal val="#ppt_w*0.70"/>
                                          </p:val>
                                        </p:tav>
                                        <p:tav tm="100000">
                                          <p:val>
                                            <p:strVal val="#ppt_w"/>
                                          </p:val>
                                        </p:tav>
                                      </p:tavLst>
                                    </p:anim>
                                    <p:anim calcmode="lin" valueType="num">
                                      <p:cBhvr>
                                        <p:cTn id="19" dur="1000" fill="hold"/>
                                        <p:tgtEl>
                                          <p:spTgt spid="4"/>
                                        </p:tgtEl>
                                        <p:attrNameLst>
                                          <p:attrName>ppt_h</p:attrName>
                                        </p:attrNameLst>
                                      </p:cBhvr>
                                      <p:tavLst>
                                        <p:tav tm="0">
                                          <p:val>
                                            <p:strVal val="#ppt_h"/>
                                          </p:val>
                                        </p:tav>
                                        <p:tav tm="100000">
                                          <p:val>
                                            <p:strVal val="#ppt_h"/>
                                          </p:val>
                                        </p:tav>
                                      </p:tavLst>
                                    </p:anim>
                                    <p:animEffect transition="in" filter="fade">
                                      <p:cBhvr>
                                        <p:cTn id="20" dur="1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Hexagon 1">
            <a:hlinkClick r:id="rId3" action="ppaction://hlinksldjump"/>
            <a:extLst>
              <a:ext uri="{FF2B5EF4-FFF2-40B4-BE49-F238E27FC236}">
                <a16:creationId xmlns:a16="http://schemas.microsoft.com/office/drawing/2014/main" id="{B92500C5-5973-43EE-9F18-38E91D08DD86}"/>
              </a:ext>
            </a:extLst>
          </p:cNvPr>
          <p:cNvSpPr/>
          <p:nvPr/>
        </p:nvSpPr>
        <p:spPr>
          <a:xfrm>
            <a:off x="11537242" y="6400800"/>
            <a:ext cx="541867" cy="457200"/>
          </a:xfrm>
          <a:prstGeom prst="hexag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 Box 5">
            <a:extLst>
              <a:ext uri="{FF2B5EF4-FFF2-40B4-BE49-F238E27FC236}">
                <a16:creationId xmlns:a16="http://schemas.microsoft.com/office/drawing/2014/main" id="{48D34310-62B7-4970-9628-8C11D91CFD95}"/>
              </a:ext>
            </a:extLst>
          </p:cNvPr>
          <p:cNvSpPr txBox="1">
            <a:spLocks noChangeArrowheads="1"/>
          </p:cNvSpPr>
          <p:nvPr/>
        </p:nvSpPr>
        <p:spPr bwMode="auto">
          <a:xfrm>
            <a:off x="7451785" y="817475"/>
            <a:ext cx="4627324" cy="954107"/>
          </a:xfrm>
          <a:prstGeom prst="rect">
            <a:avLst/>
          </a:prstGeom>
          <a:solidFill>
            <a:schemeClr val="bg1"/>
          </a:solidFill>
          <a:ln w="9525">
            <a:noFill/>
            <a:miter lim="800000"/>
            <a:headEnd/>
            <a:tailEnd/>
          </a:ln>
        </p:spPr>
        <p:txBody>
          <a:bodyPr wrap="square">
            <a:spAutoFit/>
          </a:bodyPr>
          <a:lstStyle/>
          <a:p>
            <a:pPr>
              <a:spcBef>
                <a:spcPct val="50000"/>
              </a:spcBef>
            </a:pPr>
            <a:r>
              <a:rPr lang="en-US" sz="2800">
                <a:solidFill>
                  <a:srgbClr val="0000FF"/>
                </a:solidFill>
                <a:latin typeface="Times New Roman" panose="02020603050405020304" pitchFamily="18" charset="0"/>
                <a:cs typeface="Times New Roman" panose="02020603050405020304" pitchFamily="18" charset="0"/>
              </a:rPr>
              <a:t>Sau cách  mạng tháng Tám nhiệm vụ của toàn dân là gì ?</a:t>
            </a:r>
          </a:p>
        </p:txBody>
      </p:sp>
      <p:sp>
        <p:nvSpPr>
          <p:cNvPr id="4" name="Text Box 4">
            <a:extLst>
              <a:ext uri="{FF2B5EF4-FFF2-40B4-BE49-F238E27FC236}">
                <a16:creationId xmlns:a16="http://schemas.microsoft.com/office/drawing/2014/main" id="{F722248E-8E3C-4EC1-BE4D-0D89EAEE5FBD}"/>
              </a:ext>
            </a:extLst>
          </p:cNvPr>
          <p:cNvSpPr txBox="1">
            <a:spLocks noChangeArrowheads="1"/>
          </p:cNvSpPr>
          <p:nvPr/>
        </p:nvSpPr>
        <p:spPr bwMode="auto">
          <a:xfrm>
            <a:off x="3052380" y="88169"/>
            <a:ext cx="5983113" cy="584775"/>
          </a:xfrm>
          <a:prstGeom prst="rect">
            <a:avLst/>
          </a:prstGeom>
          <a:solidFill>
            <a:schemeClr val="bg1"/>
          </a:solidFill>
          <a:ln w="9525">
            <a:noFill/>
            <a:miter lim="800000"/>
            <a:headEnd/>
            <a:tailEnd/>
          </a:ln>
        </p:spPr>
        <p:txBody>
          <a:bodyPr wrap="square">
            <a:spAutoFit/>
          </a:bodyPr>
          <a:lstStyle/>
          <a:p>
            <a:pPr algn="ctr">
              <a:spcBef>
                <a:spcPct val="50000"/>
              </a:spcBef>
            </a:pPr>
            <a:r>
              <a:rPr lang="en-US" sz="3200" b="1">
                <a:solidFill>
                  <a:srgbClr val="FF0000"/>
                </a:solidFill>
                <a:latin typeface="Times  New Roman"/>
              </a:rPr>
              <a:t>Đọc đoạn 2 và trả lời câu hỏi</a:t>
            </a:r>
          </a:p>
        </p:txBody>
      </p:sp>
      <p:sp>
        <p:nvSpPr>
          <p:cNvPr id="7" name="TextBox 6">
            <a:extLst>
              <a:ext uri="{FF2B5EF4-FFF2-40B4-BE49-F238E27FC236}">
                <a16:creationId xmlns:a16="http://schemas.microsoft.com/office/drawing/2014/main" id="{1BF989C9-B308-4CEA-A050-FA022E9BBE10}"/>
              </a:ext>
            </a:extLst>
          </p:cNvPr>
          <p:cNvSpPr txBox="1"/>
          <p:nvPr/>
        </p:nvSpPr>
        <p:spPr>
          <a:xfrm>
            <a:off x="112891" y="768489"/>
            <a:ext cx="7161835" cy="6001643"/>
          </a:xfrm>
          <a:prstGeom prst="rect">
            <a:avLst/>
          </a:prstGeom>
          <a:solidFill>
            <a:schemeClr val="bg1"/>
          </a:solidFill>
        </p:spPr>
        <p:txBody>
          <a:bodyPr wrap="square">
            <a:spAutoFit/>
          </a:bodyPr>
          <a:lstStyle/>
          <a:p>
            <a:pPr marL="0" indent="0" algn="ctr" defTabSz="1001085" eaLnBrk="1" fontAlgn="auto" hangingPunct="1">
              <a:spcAft>
                <a:spcPct val="0"/>
              </a:spcAft>
              <a:buClr>
                <a:schemeClr val="accent6">
                  <a:lumMod val="75000"/>
                </a:schemeClr>
              </a:buClr>
              <a:buFont typeface="Georgia" panose="02040502050405020303" pitchFamily="18" charset="0"/>
              <a:buNone/>
              <a:defRPr/>
            </a:pPr>
            <a:r>
              <a:rPr lang="en-US" altLang="en-US" sz="2400">
                <a:solidFill>
                  <a:srgbClr val="000000"/>
                </a:solidFill>
                <a:latin typeface="Times New Roman" panose="02020603050405020304" pitchFamily="18" charset="0"/>
                <a:cs typeface="Times New Roman" panose="02020603050405020304" pitchFamily="18" charset="0"/>
              </a:rPr>
              <a:t> Thư gửi các học sinh </a:t>
            </a:r>
          </a:p>
          <a:p>
            <a:pPr marL="0" indent="0" algn="just" defTabSz="1001085" eaLnBrk="1" fontAlgn="auto" hangingPunct="1">
              <a:spcAft>
                <a:spcPct val="0"/>
              </a:spcAft>
              <a:buClr>
                <a:schemeClr val="accent6">
                  <a:lumMod val="75000"/>
                </a:schemeClr>
              </a:buClr>
              <a:buFont typeface="Georgia" panose="02040502050405020303" pitchFamily="18" charset="0"/>
              <a:buNone/>
              <a:defRPr/>
            </a:pPr>
            <a:r>
              <a:rPr lang="en-US" altLang="en-US" sz="2400">
                <a:solidFill>
                  <a:srgbClr val="000000"/>
                </a:solidFill>
                <a:latin typeface="Times New Roman" panose="02020603050405020304" pitchFamily="18" charset="0"/>
                <a:cs typeface="Times New Roman" panose="02020603050405020304" pitchFamily="18" charset="0"/>
              </a:rPr>
              <a:t>        Trong năm học tới đây, các em hãy cố gắng, siêng năng học tập, ngoan ngoãn, nghe thầy, yêu bạn. Sau 80 năm giời nô lệ làm cho nước nhà bị yếu hèn, ngày nay chúng ta cần phải xây dựng lại cơ đồ mà tổ tiên đã để lại cho chúng ta, làm sao cho chúng ta theo kịp các nước khác trên hoàn cầu. Trong công cuộc kiến thiết đó, nước nhà trông mong chờ đợi ở các em rất nhiều. Non sông Việt Nam có trở nên tươi đẹp hay không, dân tộc Việt Nam có bước tới đài vinh quang để sánh vai với các cường quốc năm châu được hay không, chính là nhờ một phần lớn ở công học tập của các em. Ngày hôm nay, nhân buổi tựu trường của các em, tôi chỉ biết chúc các em một năm đầy vui vẻ và đầy kết quả tốt đẹp.                                                                            </a:t>
            </a:r>
          </a:p>
          <a:p>
            <a:pPr marL="0" indent="0" defTabSz="1001085" eaLnBrk="1" fontAlgn="auto" hangingPunct="1">
              <a:spcAft>
                <a:spcPct val="0"/>
              </a:spcAft>
              <a:buClr>
                <a:schemeClr val="accent6">
                  <a:lumMod val="75000"/>
                </a:schemeClr>
              </a:buClr>
              <a:buFont typeface="Georgia" panose="02040502050405020303" pitchFamily="18" charset="0"/>
              <a:buNone/>
              <a:defRPr/>
            </a:pPr>
            <a:r>
              <a:rPr lang="en-US" altLang="en-US" sz="2400">
                <a:solidFill>
                  <a:srgbClr val="000000"/>
                </a:solidFill>
                <a:latin typeface="Times New Roman" panose="02020603050405020304" pitchFamily="18" charset="0"/>
                <a:cs typeface="Times New Roman" panose="02020603050405020304" pitchFamily="18" charset="0"/>
              </a:rPr>
              <a:t>                                       Chào các em thân yêu.</a:t>
            </a:r>
          </a:p>
          <a:p>
            <a:pPr marL="0" indent="0" defTabSz="1001085" eaLnBrk="1" fontAlgn="auto" hangingPunct="1">
              <a:spcAft>
                <a:spcPct val="0"/>
              </a:spcAft>
              <a:buClr>
                <a:schemeClr val="accent6">
                  <a:lumMod val="75000"/>
                </a:schemeClr>
              </a:buClr>
              <a:buFont typeface="Georgia" panose="02040502050405020303" pitchFamily="18" charset="0"/>
              <a:buNone/>
              <a:defRPr/>
            </a:pPr>
            <a:r>
              <a:rPr lang="en-US" altLang="en-US" sz="2400">
                <a:solidFill>
                  <a:srgbClr val="000000"/>
                </a:solidFill>
                <a:latin typeface="Times New Roman" panose="02020603050405020304" pitchFamily="18" charset="0"/>
                <a:cs typeface="Times New Roman" panose="02020603050405020304" pitchFamily="18" charset="0"/>
              </a:rPr>
              <a:t>                                              Hồ Chí Minh</a:t>
            </a:r>
            <a:endParaRPr lang="vi-VN" sz="2400">
              <a:solidFill>
                <a:srgbClr val="000000"/>
              </a:solidFill>
            </a:endParaRPr>
          </a:p>
        </p:txBody>
      </p:sp>
      <p:sp>
        <p:nvSpPr>
          <p:cNvPr id="6" name="Text Box 4">
            <a:extLst>
              <a:ext uri="{FF2B5EF4-FFF2-40B4-BE49-F238E27FC236}">
                <a16:creationId xmlns:a16="http://schemas.microsoft.com/office/drawing/2014/main" id="{2BFDA91E-3CE8-4444-8C3D-51E2687CDCE2}"/>
              </a:ext>
            </a:extLst>
          </p:cNvPr>
          <p:cNvSpPr txBox="1">
            <a:spLocks noChangeArrowheads="1"/>
          </p:cNvSpPr>
          <p:nvPr/>
        </p:nvSpPr>
        <p:spPr bwMode="auto">
          <a:xfrm>
            <a:off x="7315200" y="2156347"/>
            <a:ext cx="4876800" cy="1200329"/>
          </a:xfrm>
          <a:prstGeom prst="rect">
            <a:avLst/>
          </a:prstGeom>
          <a:solidFill>
            <a:schemeClr val="bg1"/>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ct val="50000"/>
              </a:spcBef>
              <a:defRPr/>
            </a:pPr>
            <a:r>
              <a:rPr lang="en-GB" altLang="en-US" sz="2400" dirty="0">
                <a:solidFill>
                  <a:srgbClr val="000000"/>
                </a:solidFill>
                <a:latin typeface="Times  New Roman"/>
              </a:rPr>
              <a:t>    </a:t>
            </a:r>
            <a:r>
              <a:rPr lang="en-GB" altLang="en-US" sz="2400" dirty="0" err="1">
                <a:solidFill>
                  <a:srgbClr val="000000"/>
                </a:solidFill>
                <a:latin typeface="Times  New Roman"/>
              </a:rPr>
              <a:t>Xây</a:t>
            </a:r>
            <a:r>
              <a:rPr lang="en-GB" altLang="en-US" sz="2400" dirty="0">
                <a:solidFill>
                  <a:srgbClr val="000000"/>
                </a:solidFill>
                <a:latin typeface="Times  New Roman"/>
              </a:rPr>
              <a:t> </a:t>
            </a:r>
            <a:r>
              <a:rPr lang="en-GB" altLang="en-US" sz="2400" dirty="0" err="1">
                <a:solidFill>
                  <a:srgbClr val="000000"/>
                </a:solidFill>
                <a:latin typeface="Times  New Roman"/>
              </a:rPr>
              <a:t>dựng</a:t>
            </a:r>
            <a:r>
              <a:rPr lang="en-GB" altLang="en-US" sz="2400" dirty="0">
                <a:solidFill>
                  <a:srgbClr val="000000"/>
                </a:solidFill>
                <a:latin typeface="Times  New Roman"/>
              </a:rPr>
              <a:t> </a:t>
            </a:r>
            <a:r>
              <a:rPr lang="en-GB" altLang="en-US" sz="2400" dirty="0" err="1">
                <a:solidFill>
                  <a:srgbClr val="000000"/>
                </a:solidFill>
                <a:latin typeface="Times  New Roman"/>
              </a:rPr>
              <a:t>lại</a:t>
            </a:r>
            <a:r>
              <a:rPr lang="en-GB" altLang="en-US" sz="2400" dirty="0">
                <a:solidFill>
                  <a:srgbClr val="000000"/>
                </a:solidFill>
                <a:latin typeface="Times  New Roman"/>
              </a:rPr>
              <a:t> </a:t>
            </a:r>
            <a:r>
              <a:rPr lang="en-GB" altLang="en-US" sz="2400" dirty="0" err="1">
                <a:solidFill>
                  <a:srgbClr val="000000"/>
                </a:solidFill>
                <a:latin typeface="Times  New Roman"/>
              </a:rPr>
              <a:t>cơ</a:t>
            </a:r>
            <a:r>
              <a:rPr lang="en-GB" altLang="en-US" sz="2400" dirty="0">
                <a:solidFill>
                  <a:srgbClr val="000000"/>
                </a:solidFill>
                <a:latin typeface="Times  New Roman"/>
              </a:rPr>
              <a:t> </a:t>
            </a:r>
            <a:r>
              <a:rPr lang="en-GB" altLang="en-US" sz="2400" dirty="0" err="1">
                <a:solidFill>
                  <a:srgbClr val="000000"/>
                </a:solidFill>
                <a:latin typeface="Times  New Roman"/>
              </a:rPr>
              <a:t>đồ</a:t>
            </a:r>
            <a:r>
              <a:rPr lang="en-GB" altLang="en-US" sz="2400" dirty="0">
                <a:solidFill>
                  <a:srgbClr val="000000"/>
                </a:solidFill>
                <a:latin typeface="Times  New Roman"/>
              </a:rPr>
              <a:t> </a:t>
            </a:r>
            <a:r>
              <a:rPr lang="en-GB" altLang="en-US" sz="2400" dirty="0" err="1">
                <a:solidFill>
                  <a:srgbClr val="000000"/>
                </a:solidFill>
                <a:latin typeface="Times  New Roman"/>
              </a:rPr>
              <a:t>mà</a:t>
            </a:r>
            <a:r>
              <a:rPr lang="en-GB" altLang="en-US" sz="2400" dirty="0">
                <a:solidFill>
                  <a:srgbClr val="000000"/>
                </a:solidFill>
                <a:latin typeface="Times  New Roman"/>
              </a:rPr>
              <a:t> </a:t>
            </a:r>
            <a:r>
              <a:rPr lang="en-GB" altLang="en-US" sz="2400" dirty="0" err="1">
                <a:solidFill>
                  <a:srgbClr val="000000"/>
                </a:solidFill>
                <a:latin typeface="Times  New Roman"/>
              </a:rPr>
              <a:t>tổ</a:t>
            </a:r>
            <a:r>
              <a:rPr lang="en-GB" altLang="en-US" sz="2400" dirty="0">
                <a:solidFill>
                  <a:srgbClr val="000000"/>
                </a:solidFill>
                <a:latin typeface="Times  New Roman"/>
              </a:rPr>
              <a:t> </a:t>
            </a:r>
            <a:r>
              <a:rPr lang="en-GB" altLang="en-US" sz="2400" dirty="0" err="1">
                <a:solidFill>
                  <a:srgbClr val="000000"/>
                </a:solidFill>
                <a:latin typeface="Times  New Roman"/>
              </a:rPr>
              <a:t>tiên</a:t>
            </a:r>
            <a:r>
              <a:rPr lang="en-GB" altLang="en-US" sz="2400" dirty="0">
                <a:solidFill>
                  <a:srgbClr val="000000"/>
                </a:solidFill>
                <a:latin typeface="Times  New Roman"/>
              </a:rPr>
              <a:t> </a:t>
            </a:r>
            <a:r>
              <a:rPr lang="en-GB" altLang="en-US" sz="2400" dirty="0" err="1">
                <a:solidFill>
                  <a:srgbClr val="000000"/>
                </a:solidFill>
                <a:latin typeface="Times  New Roman"/>
              </a:rPr>
              <a:t>đã</a:t>
            </a:r>
            <a:r>
              <a:rPr lang="en-GB" altLang="en-US" sz="2400" dirty="0">
                <a:solidFill>
                  <a:srgbClr val="000000"/>
                </a:solidFill>
                <a:latin typeface="Times  New Roman"/>
              </a:rPr>
              <a:t> </a:t>
            </a:r>
            <a:r>
              <a:rPr lang="en-GB" altLang="en-US" sz="2400" dirty="0" err="1">
                <a:solidFill>
                  <a:srgbClr val="000000"/>
                </a:solidFill>
                <a:latin typeface="Times  New Roman"/>
              </a:rPr>
              <a:t>để</a:t>
            </a:r>
            <a:r>
              <a:rPr lang="en-GB" altLang="en-US" sz="2400" dirty="0">
                <a:solidFill>
                  <a:srgbClr val="000000"/>
                </a:solidFill>
                <a:latin typeface="Times  New Roman"/>
              </a:rPr>
              <a:t> </a:t>
            </a:r>
            <a:r>
              <a:rPr lang="en-GB" altLang="en-US" sz="2400" dirty="0" err="1">
                <a:solidFill>
                  <a:srgbClr val="000000"/>
                </a:solidFill>
                <a:latin typeface="Times  New Roman"/>
              </a:rPr>
              <a:t>lại</a:t>
            </a:r>
            <a:r>
              <a:rPr lang="en-GB" altLang="en-US" sz="2400" dirty="0">
                <a:solidFill>
                  <a:srgbClr val="000000"/>
                </a:solidFill>
                <a:latin typeface="Times  New Roman"/>
              </a:rPr>
              <a:t>, </a:t>
            </a:r>
            <a:r>
              <a:rPr lang="en-GB" altLang="en-US" sz="2400" dirty="0" err="1">
                <a:solidFill>
                  <a:srgbClr val="000000"/>
                </a:solidFill>
                <a:latin typeface="Times  New Roman"/>
              </a:rPr>
              <a:t>làm</a:t>
            </a:r>
            <a:r>
              <a:rPr lang="en-GB" altLang="en-US" sz="2400" dirty="0">
                <a:solidFill>
                  <a:srgbClr val="000000"/>
                </a:solidFill>
                <a:latin typeface="Times  New Roman"/>
              </a:rPr>
              <a:t> </a:t>
            </a:r>
            <a:r>
              <a:rPr lang="en-GB" altLang="en-US" sz="2400" dirty="0" err="1">
                <a:solidFill>
                  <a:srgbClr val="000000"/>
                </a:solidFill>
                <a:latin typeface="Times  New Roman"/>
              </a:rPr>
              <a:t>sao</a:t>
            </a:r>
            <a:r>
              <a:rPr lang="en-GB" altLang="en-US" sz="2400" dirty="0">
                <a:solidFill>
                  <a:srgbClr val="000000"/>
                </a:solidFill>
                <a:latin typeface="Times  New Roman"/>
              </a:rPr>
              <a:t> </a:t>
            </a:r>
            <a:r>
              <a:rPr lang="en-GB" altLang="en-US" sz="2400" dirty="0" err="1">
                <a:solidFill>
                  <a:srgbClr val="000000"/>
                </a:solidFill>
                <a:latin typeface="Times  New Roman"/>
              </a:rPr>
              <a:t>cho</a:t>
            </a:r>
            <a:r>
              <a:rPr lang="en-GB" altLang="en-US" sz="2400" dirty="0">
                <a:solidFill>
                  <a:srgbClr val="000000"/>
                </a:solidFill>
                <a:latin typeface="Times  New Roman"/>
              </a:rPr>
              <a:t> </a:t>
            </a:r>
            <a:r>
              <a:rPr lang="en-GB" altLang="en-US" sz="2400" dirty="0" err="1">
                <a:solidFill>
                  <a:srgbClr val="000000"/>
                </a:solidFill>
                <a:latin typeface="Times  New Roman"/>
              </a:rPr>
              <a:t>chúng</a:t>
            </a:r>
            <a:r>
              <a:rPr lang="en-GB" altLang="en-US" sz="2400" dirty="0">
                <a:solidFill>
                  <a:srgbClr val="000000"/>
                </a:solidFill>
                <a:latin typeface="Times  New Roman"/>
              </a:rPr>
              <a:t> ta </a:t>
            </a:r>
            <a:r>
              <a:rPr lang="en-GB" altLang="en-US" sz="2400" dirty="0" err="1">
                <a:solidFill>
                  <a:srgbClr val="000000"/>
                </a:solidFill>
                <a:latin typeface="Times  New Roman"/>
              </a:rPr>
              <a:t>theo</a:t>
            </a:r>
            <a:r>
              <a:rPr lang="en-GB" altLang="en-US" sz="2400" dirty="0">
                <a:solidFill>
                  <a:srgbClr val="000000"/>
                </a:solidFill>
                <a:latin typeface="Times  New Roman"/>
              </a:rPr>
              <a:t> </a:t>
            </a:r>
            <a:r>
              <a:rPr lang="en-GB" altLang="en-US" sz="2400" dirty="0" err="1">
                <a:solidFill>
                  <a:srgbClr val="000000"/>
                </a:solidFill>
                <a:latin typeface="Times  New Roman"/>
              </a:rPr>
              <a:t>kịp</a:t>
            </a:r>
            <a:r>
              <a:rPr lang="en-GB" altLang="en-US" sz="2400" dirty="0">
                <a:solidFill>
                  <a:srgbClr val="000000"/>
                </a:solidFill>
                <a:latin typeface="Times  New Roman"/>
              </a:rPr>
              <a:t> </a:t>
            </a:r>
            <a:r>
              <a:rPr lang="en-GB" altLang="en-US" sz="2400" dirty="0" err="1">
                <a:solidFill>
                  <a:srgbClr val="000000"/>
                </a:solidFill>
                <a:latin typeface="Times  New Roman"/>
              </a:rPr>
              <a:t>các</a:t>
            </a:r>
            <a:r>
              <a:rPr lang="en-GB" altLang="en-US" sz="2400" dirty="0">
                <a:solidFill>
                  <a:srgbClr val="000000"/>
                </a:solidFill>
                <a:latin typeface="Times  New Roman"/>
              </a:rPr>
              <a:t> </a:t>
            </a:r>
            <a:r>
              <a:rPr lang="en-GB" altLang="en-US" sz="2400" dirty="0" err="1">
                <a:solidFill>
                  <a:srgbClr val="000000"/>
                </a:solidFill>
                <a:latin typeface="Times  New Roman"/>
              </a:rPr>
              <a:t>nước</a:t>
            </a:r>
            <a:r>
              <a:rPr lang="en-GB" altLang="en-US" sz="2400" dirty="0">
                <a:solidFill>
                  <a:srgbClr val="000000"/>
                </a:solidFill>
                <a:latin typeface="Times  New Roman"/>
              </a:rPr>
              <a:t> </a:t>
            </a:r>
            <a:r>
              <a:rPr lang="en-GB" altLang="en-US" sz="2400" dirty="0" err="1">
                <a:solidFill>
                  <a:srgbClr val="000000"/>
                </a:solidFill>
                <a:latin typeface="Times  New Roman"/>
              </a:rPr>
              <a:t>khác</a:t>
            </a:r>
            <a:r>
              <a:rPr lang="en-GB" altLang="en-US" sz="2400" dirty="0">
                <a:solidFill>
                  <a:srgbClr val="000000"/>
                </a:solidFill>
                <a:latin typeface="Times  New Roman"/>
              </a:rPr>
              <a:t> </a:t>
            </a:r>
            <a:r>
              <a:rPr lang="en-GB" altLang="en-US" sz="2400" dirty="0" err="1">
                <a:solidFill>
                  <a:srgbClr val="000000"/>
                </a:solidFill>
                <a:latin typeface="Times  New Roman"/>
                <a:cs typeface="Arial" panose="020B0604020202020204" pitchFamily="34" charset="0"/>
              </a:rPr>
              <a:t>trên</a:t>
            </a:r>
            <a:r>
              <a:rPr lang="en-GB" altLang="en-US" sz="2400" dirty="0">
                <a:solidFill>
                  <a:srgbClr val="000000"/>
                </a:solidFill>
                <a:latin typeface="Times  New Roman"/>
              </a:rPr>
              <a:t> </a:t>
            </a:r>
            <a:r>
              <a:rPr lang="en-GB" altLang="en-US" sz="2400" dirty="0" err="1">
                <a:solidFill>
                  <a:srgbClr val="000000"/>
                </a:solidFill>
                <a:latin typeface="Times  New Roman"/>
              </a:rPr>
              <a:t>hoàn</a:t>
            </a:r>
            <a:r>
              <a:rPr lang="en-GB" altLang="en-US" sz="2400" dirty="0">
                <a:solidFill>
                  <a:srgbClr val="000000"/>
                </a:solidFill>
                <a:latin typeface="Times  New Roman"/>
              </a:rPr>
              <a:t> </a:t>
            </a:r>
            <a:r>
              <a:rPr lang="en-GB" altLang="en-US" sz="2400" dirty="0" err="1">
                <a:solidFill>
                  <a:srgbClr val="000000"/>
                </a:solidFill>
                <a:latin typeface="Times  New Roman"/>
              </a:rPr>
              <a:t>cầu</a:t>
            </a:r>
            <a:r>
              <a:rPr lang="en-GB" altLang="en-US" sz="2400" dirty="0">
                <a:solidFill>
                  <a:srgbClr val="000000"/>
                </a:solidFill>
                <a:latin typeface="Times  New Roman"/>
              </a:rPr>
              <a:t>.</a:t>
            </a:r>
          </a:p>
        </p:txBody>
      </p:sp>
    </p:spTree>
    <p:extLst>
      <p:ext uri="{BB962C8B-B14F-4D97-AF65-F5344CB8AC3E}">
        <p14:creationId xmlns:p14="http://schemas.microsoft.com/office/powerpoint/2010/main" val="163633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0.9|0.9"/>
</p:tagLst>
</file>

<file path=ppt/theme/theme1.xml><?xml version="1.0" encoding="utf-8"?>
<a:theme xmlns:a="http://schemas.openxmlformats.org/drawingml/2006/main" name="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A84C02-4F09-40FE-82F3-79312BC08B2E}" vid="{8CF0B9B1-669A-4898-A12F-E87E9FA76E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2693</TotalTime>
  <Words>2863</Words>
  <Application>Microsoft Office PowerPoint</Application>
  <PresentationFormat>Widescreen</PresentationFormat>
  <Paragraphs>152</Paragraphs>
  <Slides>32</Slides>
  <Notes>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32</vt:i4>
      </vt:variant>
    </vt:vector>
  </HeadingPairs>
  <TitlesOfParts>
    <vt:vector size="44" baseType="lpstr">
      <vt:lpstr>A3.OpenSansBold-San</vt:lpstr>
      <vt:lpstr>A3.OpenSans-San</vt:lpstr>
      <vt:lpstr>Arial</vt:lpstr>
      <vt:lpstr>Calibri</vt:lpstr>
      <vt:lpstr>Calibri Light</vt:lpstr>
      <vt:lpstr>等线</vt:lpstr>
      <vt:lpstr>Georgia</vt:lpstr>
      <vt:lpstr>Times  New Roman</vt:lpstr>
      <vt:lpstr>Times New Roman</vt:lpstr>
      <vt:lpstr>义启嘟嘟体</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83</cp:revision>
  <dcterms:created xsi:type="dcterms:W3CDTF">2021-07-16T14:11:37Z</dcterms:created>
  <dcterms:modified xsi:type="dcterms:W3CDTF">2023-09-10T21:21:04Z</dcterms:modified>
</cp:coreProperties>
</file>